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6" r:id="rId3"/>
    <p:sldId id="265" r:id="rId4"/>
    <p:sldId id="264" r:id="rId5"/>
    <p:sldId id="258" r:id="rId6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7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84242-AB6C-49FD-83E7-B54875FABB03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1236A-89E6-4B8A-B5B5-99C21B5B7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05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36A-89E6-4B8A-B5B5-99C21B5B703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2432348" y="585510"/>
            <a:ext cx="6639462" cy="608385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235415" y="699195"/>
            <a:ext cx="240026" cy="59766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/>
              <a:t>學</a:t>
            </a:r>
            <a:r>
              <a:rPr lang="zh-TW" altLang="en-US" sz="1050" dirty="0" smtClean="0"/>
              <a:t>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/>
              <a:t>培養具備分子生物暨人類遺傳基礎知識及實驗操作能力之人才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739470" y="843211"/>
            <a:ext cx="288032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12" name="圓角矩形 11"/>
          <p:cNvSpPr/>
          <p:nvPr/>
        </p:nvSpPr>
        <p:spPr>
          <a:xfrm>
            <a:off x="1099511" y="843211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/>
              <a:t>具備分子生物暨人類遺傳基礎知識的能力</a:t>
            </a:r>
          </a:p>
        </p:txBody>
      </p:sp>
      <p:sp>
        <p:nvSpPr>
          <p:cNvPr id="13" name="圓角矩形 12"/>
          <p:cNvSpPr/>
          <p:nvPr/>
        </p:nvSpPr>
        <p:spPr>
          <a:xfrm>
            <a:off x="1099510" y="1995339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/>
              <a:t>具備分子生物暨人類遺傳實驗操作的能力</a:t>
            </a:r>
          </a:p>
        </p:txBody>
      </p:sp>
      <p:sp>
        <p:nvSpPr>
          <p:cNvPr id="14" name="圓角矩形 13"/>
          <p:cNvSpPr/>
          <p:nvPr/>
        </p:nvSpPr>
        <p:spPr>
          <a:xfrm>
            <a:off x="1099510" y="2931443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/>
              <a:t>具備邏輯思考、分析事理及溝通表達的能力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2683686" y="699195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大一必修</a:t>
            </a:r>
            <a:endParaRPr lang="zh-TW" altLang="en-US" sz="1700" dirty="0"/>
          </a:p>
        </p:txBody>
      </p:sp>
      <p:sp>
        <p:nvSpPr>
          <p:cNvPr id="10" name="圓角矩形 9"/>
          <p:cNvSpPr/>
          <p:nvPr/>
        </p:nvSpPr>
        <p:spPr>
          <a:xfrm>
            <a:off x="2539670" y="1131243"/>
            <a:ext cx="1440160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普通生物學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/>
              <a:t>分子醫學與人類</a:t>
            </a:r>
            <a:r>
              <a:rPr lang="zh-TW" altLang="en-US" sz="900" dirty="0" smtClean="0"/>
              <a:t>遺傳 </a:t>
            </a:r>
            <a:endParaRPr lang="en-US" altLang="zh-TW" sz="900" dirty="0" smtClean="0"/>
          </a:p>
          <a:p>
            <a:r>
              <a:rPr lang="en-US" altLang="zh-TW" sz="900" dirty="0"/>
              <a:t> </a:t>
            </a:r>
            <a:r>
              <a:rPr lang="zh-TW" altLang="en-US" sz="900" dirty="0" smtClean="0"/>
              <a:t>學</a:t>
            </a:r>
            <a:r>
              <a:rPr lang="zh-TW" altLang="en-US" sz="900" dirty="0"/>
              <a:t>科技</a:t>
            </a:r>
            <a:r>
              <a:rPr lang="zh-TW" altLang="en-US" sz="900" dirty="0" smtClean="0"/>
              <a:t>新知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生物統計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遺傳學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cxnSp>
        <p:nvCxnSpPr>
          <p:cNvPr id="25" name="直線單箭頭接點 24"/>
          <p:cNvCxnSpPr/>
          <p:nvPr/>
        </p:nvCxnSpPr>
        <p:spPr>
          <a:xfrm>
            <a:off x="523446" y="2715419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107504" y="51123"/>
            <a:ext cx="88569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分子生物暨人類遺傳學系學士班 </a:t>
            </a:r>
            <a:r>
              <a:rPr lang="en-US" altLang="zh-TW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109 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級 課程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地圖</a:t>
            </a:r>
            <a:r>
              <a:rPr lang="en-US" altLang="zh-TW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(1091 </a:t>
            </a: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學期起適用</a:t>
            </a:r>
            <a:r>
              <a:rPr lang="en-US" altLang="zh-TW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)</a:t>
            </a:r>
            <a:endParaRPr lang="zh-TW" altLang="en-US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cxnSp>
        <p:nvCxnSpPr>
          <p:cNvPr id="22" name="直線接點 21"/>
          <p:cNvCxnSpPr/>
          <p:nvPr/>
        </p:nvCxnSpPr>
        <p:spPr>
          <a:xfrm>
            <a:off x="1027502" y="1347267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1027502" y="2427387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1027502" y="3363491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圓角矩形 29"/>
          <p:cNvSpPr/>
          <p:nvPr/>
        </p:nvSpPr>
        <p:spPr>
          <a:xfrm>
            <a:off x="2539670" y="2204864"/>
            <a:ext cx="1512168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生物學實習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化學實驗</a:t>
            </a:r>
            <a:endParaRPr lang="en-US" altLang="zh-TW" sz="900" dirty="0" smtClean="0"/>
          </a:p>
        </p:txBody>
      </p:sp>
      <p:sp>
        <p:nvSpPr>
          <p:cNvPr id="33" name="圓角矩形 32"/>
          <p:cNvSpPr/>
          <p:nvPr/>
        </p:nvSpPr>
        <p:spPr>
          <a:xfrm>
            <a:off x="2539670" y="3068960"/>
            <a:ext cx="1512168" cy="3600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分子生物學的歷史</a:t>
            </a:r>
            <a:endParaRPr lang="en-US" altLang="zh-TW" sz="900" dirty="0" smtClean="0"/>
          </a:p>
        </p:txBody>
      </p:sp>
      <p:sp>
        <p:nvSpPr>
          <p:cNvPr id="35" name="圓角矩形 34"/>
          <p:cNvSpPr/>
          <p:nvPr/>
        </p:nvSpPr>
        <p:spPr>
          <a:xfrm>
            <a:off x="5924047" y="699195"/>
            <a:ext cx="1152129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大三必修</a:t>
            </a:r>
            <a:endParaRPr lang="zh-TW" altLang="en-US" sz="1700" dirty="0"/>
          </a:p>
        </p:txBody>
      </p:sp>
      <p:sp>
        <p:nvSpPr>
          <p:cNvPr id="56" name="向右箭號 55"/>
          <p:cNvSpPr/>
          <p:nvPr/>
        </p:nvSpPr>
        <p:spPr>
          <a:xfrm>
            <a:off x="2193060" y="1417018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向右箭號 56"/>
          <p:cNvSpPr/>
          <p:nvPr/>
        </p:nvSpPr>
        <p:spPr>
          <a:xfrm>
            <a:off x="2179630" y="2337377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向右箭號 57"/>
          <p:cNvSpPr/>
          <p:nvPr/>
        </p:nvSpPr>
        <p:spPr>
          <a:xfrm>
            <a:off x="2179630" y="3219475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圓角矩形 37"/>
          <p:cNvSpPr/>
          <p:nvPr/>
        </p:nvSpPr>
        <p:spPr>
          <a:xfrm>
            <a:off x="4339870" y="699195"/>
            <a:ext cx="1152129" cy="36004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</a:t>
            </a:r>
            <a:r>
              <a:rPr lang="zh-TW" altLang="en-US" sz="1700" dirty="0"/>
              <a:t>二</a:t>
            </a:r>
            <a:r>
              <a:rPr lang="zh-TW" altLang="en-US" sz="1700" dirty="0" smtClean="0"/>
              <a:t>必修</a:t>
            </a:r>
            <a:endParaRPr lang="zh-TW" altLang="en-US" sz="1700" dirty="0"/>
          </a:p>
        </p:txBody>
      </p:sp>
      <p:sp>
        <p:nvSpPr>
          <p:cNvPr id="42" name="圓角矩形 41"/>
          <p:cNvSpPr/>
          <p:nvPr/>
        </p:nvSpPr>
        <p:spPr>
          <a:xfrm>
            <a:off x="4267862" y="1203251"/>
            <a:ext cx="1440160" cy="64807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分子生物學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細胞生物學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4267862" y="2312876"/>
            <a:ext cx="1520552" cy="46805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zh-TW" sz="900" dirty="0" smtClean="0"/>
              <a:t>分子</a:t>
            </a:r>
            <a:r>
              <a:rPr lang="zh-TW" altLang="zh-TW" sz="900" dirty="0"/>
              <a:t>遺傳學原理與</a:t>
            </a:r>
            <a:r>
              <a:rPr lang="zh-TW" altLang="zh-TW" sz="900" dirty="0" smtClean="0"/>
              <a:t>技術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生物化學</a:t>
            </a:r>
            <a:r>
              <a:rPr lang="zh-TW" altLang="en-US" sz="900" dirty="0" smtClean="0">
                <a:solidFill>
                  <a:schemeClr val="tx1"/>
                </a:solidFill>
              </a:rPr>
              <a:t>實驗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5" name="圓角矩形 44"/>
          <p:cNvSpPr/>
          <p:nvPr/>
        </p:nvSpPr>
        <p:spPr>
          <a:xfrm>
            <a:off x="4211960" y="2986789"/>
            <a:ext cx="1440160" cy="37020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生物科技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7" name="圓角矩形 46"/>
          <p:cNvSpPr/>
          <p:nvPr/>
        </p:nvSpPr>
        <p:spPr>
          <a:xfrm>
            <a:off x="7580229" y="699195"/>
            <a:ext cx="1152129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大四必修</a:t>
            </a:r>
            <a:endParaRPr lang="zh-TW" altLang="en-US" sz="1700" dirty="0"/>
          </a:p>
        </p:txBody>
      </p:sp>
      <p:sp>
        <p:nvSpPr>
          <p:cNvPr id="52" name="圓角矩形 51"/>
          <p:cNvSpPr/>
          <p:nvPr/>
        </p:nvSpPr>
        <p:spPr>
          <a:xfrm>
            <a:off x="5924046" y="2492896"/>
            <a:ext cx="1440160" cy="2880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專題研究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三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53" name="圓角矩形 52"/>
          <p:cNvSpPr/>
          <p:nvPr/>
        </p:nvSpPr>
        <p:spPr>
          <a:xfrm>
            <a:off x="5868144" y="2986788"/>
            <a:ext cx="1440160" cy="3702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/>
              <a:t>專題討論</a:t>
            </a:r>
            <a:r>
              <a:rPr lang="en-US" altLang="zh-TW" sz="900" dirty="0"/>
              <a:t>(</a:t>
            </a:r>
            <a:r>
              <a:rPr lang="zh-TW" altLang="en-US" sz="900" dirty="0"/>
              <a:t>一</a:t>
            </a:r>
            <a:r>
              <a:rPr lang="en-US" altLang="zh-TW" sz="900" dirty="0"/>
              <a:t>)</a:t>
            </a:r>
          </a:p>
        </p:txBody>
      </p:sp>
      <p:sp>
        <p:nvSpPr>
          <p:cNvPr id="55" name="圓角矩形 54"/>
          <p:cNvSpPr/>
          <p:nvPr/>
        </p:nvSpPr>
        <p:spPr>
          <a:xfrm>
            <a:off x="7452320" y="3007115"/>
            <a:ext cx="1440160" cy="34987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專題討論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39" name="圓角化對角線角落矩形 38"/>
          <p:cNvSpPr/>
          <p:nvPr/>
        </p:nvSpPr>
        <p:spPr>
          <a:xfrm>
            <a:off x="536876" y="4227587"/>
            <a:ext cx="1800200" cy="122413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人類遺傳疾病及動物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發育及再生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及精準醫學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u="sng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底線部份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：學群共有課程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40" name="圓角矩形 39"/>
          <p:cNvSpPr/>
          <p:nvPr/>
        </p:nvSpPr>
        <p:spPr>
          <a:xfrm>
            <a:off x="2555776" y="3645024"/>
            <a:ext cx="136815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大一選修</a:t>
            </a:r>
            <a:endParaRPr lang="zh-TW" altLang="en-US" sz="1600" b="1" dirty="0"/>
          </a:p>
        </p:txBody>
      </p:sp>
      <p:sp>
        <p:nvSpPr>
          <p:cNvPr id="41" name="圓角矩形 40"/>
          <p:cNvSpPr/>
          <p:nvPr/>
        </p:nvSpPr>
        <p:spPr>
          <a:xfrm>
            <a:off x="5760822" y="3429000"/>
            <a:ext cx="1368152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三選修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4067944" y="3645024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48" name="圓角矩形 47"/>
          <p:cNvSpPr/>
          <p:nvPr/>
        </p:nvSpPr>
        <p:spPr>
          <a:xfrm>
            <a:off x="7524328" y="3645024"/>
            <a:ext cx="1368152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四選修</a:t>
            </a:r>
          </a:p>
        </p:txBody>
      </p:sp>
      <p:sp>
        <p:nvSpPr>
          <p:cNvPr id="49" name="圓角矩形 48"/>
          <p:cNvSpPr/>
          <p:nvPr/>
        </p:nvSpPr>
        <p:spPr>
          <a:xfrm>
            <a:off x="7343618" y="4005064"/>
            <a:ext cx="1728192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3</a:t>
            </a:r>
            <a:r>
              <a:rPr lang="zh-TW" altLang="en-US" sz="850" dirty="0"/>
              <a:t>：再生醫學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生醫遺傳產業職涯</a:t>
            </a:r>
            <a:r>
              <a:rPr lang="zh-TW" altLang="en-US" sz="850" dirty="0" smtClean="0">
                <a:solidFill>
                  <a:schemeClr val="tx1"/>
                </a:solidFill>
              </a:rPr>
              <a:t>分 析</a:t>
            </a:r>
            <a:r>
              <a:rPr lang="zh-TW" altLang="en-US" sz="850" dirty="0">
                <a:solidFill>
                  <a:schemeClr val="tx1"/>
                </a:solidFill>
              </a:rPr>
              <a:t>與</a:t>
            </a:r>
            <a:r>
              <a:rPr lang="zh-TW" altLang="en-US" sz="850" dirty="0" smtClean="0">
                <a:solidFill>
                  <a:schemeClr val="tx1"/>
                </a:solidFill>
              </a:rPr>
              <a:t>發展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產業</a:t>
            </a:r>
            <a:r>
              <a:rPr lang="zh-TW" altLang="en-US" sz="850" dirty="0" smtClean="0">
                <a:solidFill>
                  <a:schemeClr val="tx1"/>
                </a:solidFill>
              </a:rPr>
              <a:t>實習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奈米醫學原理與</a:t>
            </a:r>
            <a:r>
              <a:rPr lang="zh-TW" altLang="en-US" sz="850" dirty="0" smtClean="0">
                <a:solidFill>
                  <a:schemeClr val="tx1"/>
                </a:solidFill>
              </a:rPr>
              <a:t>實務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50" name="圓角矩形 49"/>
          <p:cNvSpPr/>
          <p:nvPr/>
        </p:nvSpPr>
        <p:spPr>
          <a:xfrm>
            <a:off x="7308304" y="5661248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演化</a:t>
            </a:r>
            <a:r>
              <a:rPr lang="zh-TW" altLang="en-US" sz="800" dirty="0" smtClean="0">
                <a:solidFill>
                  <a:schemeClr val="tx1"/>
                </a:solidFill>
              </a:rPr>
              <a:t>學 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五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1" name="圓角矩形 50"/>
          <p:cNvSpPr/>
          <p:nvPr/>
        </p:nvSpPr>
        <p:spPr>
          <a:xfrm>
            <a:off x="5652120" y="3789040"/>
            <a:ext cx="1656184" cy="18722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：轉</a:t>
            </a:r>
            <a:r>
              <a:rPr lang="zh-TW" altLang="en-US" sz="850" dirty="0" smtClean="0"/>
              <a:t>殖生物</a:t>
            </a:r>
            <a:endParaRPr lang="en-US" altLang="zh-TW" sz="850" dirty="0" smtClean="0"/>
          </a:p>
          <a:p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：小鼠實驗模式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：實務操作基因型</a:t>
            </a:r>
            <a:r>
              <a:rPr lang="zh-TW" altLang="en-US" sz="850" dirty="0" smtClean="0"/>
              <a:t>鑑 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                定</a:t>
            </a:r>
            <a:r>
              <a:rPr lang="zh-TW" altLang="en-US" sz="850" dirty="0"/>
              <a:t>與突變</a:t>
            </a:r>
            <a:r>
              <a:rPr lang="zh-TW" altLang="en-US" sz="850" dirty="0" smtClean="0"/>
              <a:t>分析</a:t>
            </a:r>
            <a:r>
              <a:rPr lang="en-US" altLang="zh-TW" sz="850" dirty="0" smtClean="0"/>
              <a:t>(1082</a:t>
            </a:r>
            <a:r>
              <a:rPr lang="zh-TW" altLang="en-US" sz="850" dirty="0" smtClean="0"/>
              <a:t>停開</a:t>
            </a:r>
            <a:r>
              <a:rPr lang="en-US" altLang="zh-TW" sz="850" dirty="0" smtClean="0"/>
              <a:t>, </a:t>
            </a:r>
            <a:r>
              <a:rPr lang="zh-TW" altLang="en-US" sz="850" dirty="0" smtClean="0"/>
              <a:t>單數學年開設</a:t>
            </a:r>
            <a:r>
              <a:rPr lang="en-US" altLang="zh-TW" sz="850" dirty="0" smtClean="0"/>
              <a:t>)</a:t>
            </a:r>
          </a:p>
          <a:p>
            <a:pPr marL="358775" indent="-358775"/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1</a:t>
            </a:r>
            <a:r>
              <a:rPr lang="zh-TW" altLang="en-US" sz="850" dirty="0" smtClean="0">
                <a:solidFill>
                  <a:schemeClr val="tx1"/>
                </a:solidFill>
              </a:rPr>
              <a:t>：遺傳諮詢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實務操作模式生物</a:t>
            </a:r>
            <a:r>
              <a:rPr lang="zh-TW" altLang="en-US" sz="850" dirty="0" smtClean="0">
                <a:solidFill>
                  <a:schemeClr val="tx1"/>
                </a:solidFill>
              </a:rPr>
              <a:t>： 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小鼠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分子</a:t>
            </a:r>
            <a:r>
              <a:rPr lang="zh-TW" altLang="en-US" sz="850" dirty="0" smtClean="0">
                <a:solidFill>
                  <a:schemeClr val="tx1"/>
                </a:solidFill>
              </a:rPr>
              <a:t>遺傳</a:t>
            </a:r>
            <a:r>
              <a:rPr lang="zh-TW" altLang="en-US" sz="850" dirty="0">
                <a:solidFill>
                  <a:schemeClr val="tx1"/>
                </a:solidFill>
              </a:rPr>
              <a:t>學</a:t>
            </a:r>
            <a:endParaRPr lang="en-US" altLang="zh-TW" sz="850" dirty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細胞週期</a:t>
            </a:r>
            <a:r>
              <a:rPr lang="zh-TW" altLang="en-US" sz="850" dirty="0" smtClean="0">
                <a:solidFill>
                  <a:schemeClr val="tx1"/>
                </a:solidFill>
              </a:rPr>
              <a:t>概論</a:t>
            </a:r>
            <a:r>
              <a:rPr lang="en-US" altLang="zh-TW" sz="850" dirty="0" smtClean="0">
                <a:solidFill>
                  <a:schemeClr val="tx1"/>
                </a:solidFill>
              </a:rPr>
              <a:t>(1082</a:t>
            </a:r>
            <a:r>
              <a:rPr lang="zh-TW" altLang="en-US" sz="850" dirty="0" smtClean="0">
                <a:solidFill>
                  <a:schemeClr val="tx1"/>
                </a:solidFill>
              </a:rPr>
              <a:t>停開</a:t>
            </a:r>
            <a:r>
              <a:rPr lang="en-US" altLang="zh-TW" sz="850" dirty="0" smtClean="0">
                <a:solidFill>
                  <a:schemeClr val="tx1"/>
                </a:solidFill>
              </a:rPr>
              <a:t>, </a:t>
            </a:r>
            <a:r>
              <a:rPr lang="zh-TW" altLang="en-US" sz="85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50" dirty="0" smtClean="0">
                <a:solidFill>
                  <a:schemeClr val="tx1"/>
                </a:solidFill>
              </a:rPr>
              <a:t>)</a:t>
            </a: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4</a:t>
            </a:r>
            <a:r>
              <a:rPr lang="zh-TW" altLang="en-US" sz="850" dirty="0" smtClean="0">
                <a:solidFill>
                  <a:schemeClr val="tx1"/>
                </a:solidFill>
              </a:rPr>
              <a:t>：實務操作生物標記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之偵測與分析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54" name="圓角矩形 53"/>
          <p:cNvSpPr/>
          <p:nvPr/>
        </p:nvSpPr>
        <p:spPr>
          <a:xfrm>
            <a:off x="5688124" y="5733256"/>
            <a:ext cx="1511478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免疫</a:t>
            </a:r>
            <a:r>
              <a:rPr lang="zh-TW" altLang="en-US" sz="800" dirty="0" smtClean="0">
                <a:solidFill>
                  <a:schemeClr val="tx1"/>
                </a:solidFill>
              </a:rPr>
              <a:t>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老化</a:t>
            </a:r>
            <a:r>
              <a:rPr lang="zh-TW" altLang="en-US" sz="800" dirty="0">
                <a:solidFill>
                  <a:schemeClr val="tx1"/>
                </a:solidFill>
              </a:rPr>
              <a:t>醫學</a:t>
            </a:r>
            <a:r>
              <a:rPr lang="zh-TW" altLang="en-US" sz="800" dirty="0" smtClean="0">
                <a:solidFill>
                  <a:schemeClr val="tx1"/>
                </a:solidFill>
              </a:rPr>
              <a:t>概論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神經科學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四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9" name="圓角矩形 58"/>
          <p:cNvSpPr/>
          <p:nvPr/>
        </p:nvSpPr>
        <p:spPr>
          <a:xfrm>
            <a:off x="3995936" y="4005064"/>
            <a:ext cx="1584176" cy="6840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</a:t>
            </a:r>
            <a:r>
              <a:rPr lang="zh-TW" altLang="en-US" sz="850" dirty="0"/>
              <a:t>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應用生物資訊</a:t>
            </a:r>
            <a:r>
              <a:rPr lang="zh-TW" altLang="en-US" sz="850" dirty="0" smtClean="0">
                <a:solidFill>
                  <a:schemeClr val="tx1"/>
                </a:solidFill>
              </a:rPr>
              <a:t>學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50" u="sng" dirty="0">
                <a:solidFill>
                  <a:schemeClr val="tx1"/>
                </a:solidFill>
              </a:rPr>
              <a:t>遺傳工程技術</a:t>
            </a:r>
            <a:endParaRPr lang="en-US" altLang="zh-TW" sz="850" u="sng" dirty="0" smtClean="0">
              <a:solidFill>
                <a:schemeClr val="tx1"/>
              </a:solidFill>
            </a:endParaRPr>
          </a:p>
        </p:txBody>
      </p:sp>
      <p:sp>
        <p:nvSpPr>
          <p:cNvPr id="60" name="圓角矩形 59"/>
          <p:cNvSpPr/>
          <p:nvPr/>
        </p:nvSpPr>
        <p:spPr>
          <a:xfrm>
            <a:off x="3959242" y="5157193"/>
            <a:ext cx="1620870" cy="14024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研究基礎概念</a:t>
            </a:r>
            <a:r>
              <a:rPr lang="zh-TW" altLang="en-US" sz="800" dirty="0">
                <a:solidFill>
                  <a:schemeClr val="tx1"/>
                </a:solidFill>
              </a:rPr>
              <a:t>與</a:t>
            </a:r>
            <a:r>
              <a:rPr lang="zh-TW" altLang="en-US" sz="800" dirty="0" smtClean="0">
                <a:solidFill>
                  <a:schemeClr val="tx1"/>
                </a:solidFill>
              </a:rPr>
              <a:t>倫理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基礎微生物學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一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分子</a:t>
            </a:r>
            <a:r>
              <a:rPr lang="zh-TW" altLang="en-US" sz="800" dirty="0" smtClean="0">
                <a:solidFill>
                  <a:schemeClr val="tx1"/>
                </a:solidFill>
              </a:rPr>
              <a:t>人類學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實驗室導航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生理學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分析化學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含儀器分析</a:t>
            </a:r>
            <a:r>
              <a:rPr lang="en-US" altLang="zh-TW" sz="800" dirty="0" smtClean="0">
                <a:solidFill>
                  <a:schemeClr val="tx1"/>
                </a:solidFill>
              </a:rPr>
              <a:t>)(1082</a:t>
            </a:r>
            <a:r>
              <a:rPr lang="zh-TW" altLang="en-US" sz="800" dirty="0" smtClean="0">
                <a:solidFill>
                  <a:schemeClr val="tx1"/>
                </a:solidFill>
              </a:rPr>
              <a:t>停開</a:t>
            </a:r>
            <a:r>
              <a:rPr lang="en-US" altLang="zh-TW" sz="800" dirty="0" smtClean="0">
                <a:solidFill>
                  <a:schemeClr val="tx1"/>
                </a:solidFill>
              </a:rPr>
              <a:t>, </a:t>
            </a:r>
            <a:r>
              <a:rPr lang="zh-TW" altLang="en-US" sz="800" dirty="0" smtClean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二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62" name="圓角矩形 61"/>
          <p:cNvSpPr/>
          <p:nvPr/>
        </p:nvSpPr>
        <p:spPr>
          <a:xfrm>
            <a:off x="2375066" y="5517232"/>
            <a:ext cx="1511478" cy="99823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微積分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普及科學導讀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/>
              <a:t>分子生物暨人類遺傳學生涯</a:t>
            </a:r>
            <a:r>
              <a:rPr lang="zh-TW" altLang="en-US" sz="800" dirty="0" smtClean="0"/>
              <a:t>規劃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人類</a:t>
            </a:r>
            <a:r>
              <a:rPr lang="zh-TW" altLang="en-US" sz="800" dirty="0">
                <a:solidFill>
                  <a:schemeClr val="tx1"/>
                </a:solidFill>
              </a:rPr>
              <a:t>遺傳學發展</a:t>
            </a:r>
            <a:r>
              <a:rPr lang="zh-TW" altLang="en-US" sz="800" dirty="0" smtClean="0">
                <a:solidFill>
                  <a:schemeClr val="tx1"/>
                </a:solidFill>
              </a:rPr>
              <a:t>史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普及科學特論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63" name="圓角矩形 62"/>
          <p:cNvSpPr/>
          <p:nvPr/>
        </p:nvSpPr>
        <p:spPr>
          <a:xfrm>
            <a:off x="2411760" y="4005064"/>
            <a:ext cx="151216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447675" indent="-447675"/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1,3</a:t>
            </a:r>
            <a:r>
              <a:rPr lang="zh-TW" altLang="en-US" sz="850" u="sng" dirty="0" smtClean="0"/>
              <a:t>：</a:t>
            </a:r>
            <a:r>
              <a:rPr lang="zh-TW" altLang="en-US" sz="800" u="sng" dirty="0"/>
              <a:t>遺傳學技術含</a:t>
            </a:r>
            <a:r>
              <a:rPr lang="zh-TW" altLang="en-US" sz="800" u="sng" dirty="0" smtClean="0"/>
              <a:t>實驗</a:t>
            </a:r>
            <a:endParaRPr lang="en-US" altLang="zh-TW" sz="800" u="sng" dirty="0" smtClean="0"/>
          </a:p>
          <a:p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64" name="圓角矩形 63"/>
          <p:cNvSpPr/>
          <p:nvPr/>
        </p:nvSpPr>
        <p:spPr>
          <a:xfrm>
            <a:off x="5852038" y="1203251"/>
            <a:ext cx="1656184" cy="108012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書報導讀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人類遺傳學概論 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訊息傳遞概論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發育生物學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癌症</a:t>
            </a:r>
            <a:r>
              <a:rPr lang="zh-TW" altLang="en-US" sz="900" dirty="0">
                <a:solidFill>
                  <a:schemeClr val="tx1"/>
                </a:solidFill>
              </a:rPr>
              <a:t>生物學</a:t>
            </a:r>
            <a:r>
              <a:rPr lang="zh-TW" altLang="en-US" sz="900" dirty="0" smtClean="0">
                <a:solidFill>
                  <a:schemeClr val="tx1"/>
                </a:solidFill>
              </a:rPr>
              <a:t>導論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幹</a:t>
            </a:r>
            <a:r>
              <a:rPr lang="zh-TW" altLang="en-US" sz="900" dirty="0" smtClean="0">
                <a:solidFill>
                  <a:schemeClr val="tx1"/>
                </a:solidFill>
              </a:rPr>
              <a:t>細胞學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基因體與蛋白質體</a:t>
            </a:r>
            <a:r>
              <a:rPr lang="zh-TW" altLang="en-US" sz="900" dirty="0" smtClean="0">
                <a:solidFill>
                  <a:schemeClr val="tx1"/>
                </a:solidFill>
              </a:rPr>
              <a:t>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469589" y="6515471"/>
            <a:ext cx="3775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108-2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109/4/6)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分遺系課規會議修訂通過</a:t>
            </a:r>
          </a:p>
        </p:txBody>
      </p:sp>
    </p:spTree>
    <p:extLst>
      <p:ext uri="{BB962C8B-B14F-4D97-AF65-F5344CB8AC3E}">
        <p14:creationId xmlns:p14="http://schemas.microsoft.com/office/powerpoint/2010/main" val="37250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32348" y="585510"/>
            <a:ext cx="6639462" cy="608385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235415" y="699195"/>
            <a:ext cx="240026" cy="59766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/>
              <a:t>學</a:t>
            </a:r>
            <a:r>
              <a:rPr lang="zh-TW" altLang="en-US" sz="1050" dirty="0" smtClean="0"/>
              <a:t>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/>
              <a:t>培養具備分子生物暨人類遺傳基礎知識及實驗操作能力之人才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739470" y="843211"/>
            <a:ext cx="288032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1099511" y="843211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/>
              <a:t>具備分子生物暨人類遺傳基礎知識的能力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1099510" y="1995339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/>
              <a:t>具備分子生物暨人類遺傳實驗操作的能力</a:t>
            </a:r>
          </a:p>
        </p:txBody>
      </p:sp>
      <p:sp>
        <p:nvSpPr>
          <p:cNvPr id="9" name="圓角矩形 8"/>
          <p:cNvSpPr/>
          <p:nvPr/>
        </p:nvSpPr>
        <p:spPr>
          <a:xfrm>
            <a:off x="1099510" y="2931443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/>
              <a:t>具備邏輯思考、分析事理及溝通表達的能力</a:t>
            </a:r>
          </a:p>
        </p:txBody>
      </p:sp>
      <p:sp>
        <p:nvSpPr>
          <p:cNvPr id="10" name="圓角矩形 9"/>
          <p:cNvSpPr/>
          <p:nvPr/>
        </p:nvSpPr>
        <p:spPr>
          <a:xfrm>
            <a:off x="2683686" y="699195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大一必修</a:t>
            </a:r>
            <a:endParaRPr lang="zh-TW" altLang="en-US" sz="1700" dirty="0"/>
          </a:p>
        </p:txBody>
      </p:sp>
      <p:sp>
        <p:nvSpPr>
          <p:cNvPr id="11" name="圓角矩形 10"/>
          <p:cNvSpPr/>
          <p:nvPr/>
        </p:nvSpPr>
        <p:spPr>
          <a:xfrm>
            <a:off x="2539670" y="1131243"/>
            <a:ext cx="1440160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普通生物學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/>
              <a:t>分子醫學與人類遺傳學科技</a:t>
            </a:r>
            <a:r>
              <a:rPr lang="zh-TW" altLang="en-US" sz="900" dirty="0" smtClean="0"/>
              <a:t>新知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生物統計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遺傳學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cxnSp>
        <p:nvCxnSpPr>
          <p:cNvPr id="12" name="直線單箭頭接點 11"/>
          <p:cNvCxnSpPr/>
          <p:nvPr/>
        </p:nvCxnSpPr>
        <p:spPr>
          <a:xfrm>
            <a:off x="523446" y="2715419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475441" y="51123"/>
            <a:ext cx="84489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分子生物暨人類遺傳學系學士班 </a:t>
            </a:r>
            <a:r>
              <a:rPr lang="en-US" altLang="zh-TW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108 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級 課程地圖</a:t>
            </a:r>
            <a:endParaRPr lang="zh-TW" altLang="en-US" sz="2600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027502" y="1347267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1027502" y="2427387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1027502" y="3363491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圓角矩形 16"/>
          <p:cNvSpPr/>
          <p:nvPr/>
        </p:nvSpPr>
        <p:spPr>
          <a:xfrm>
            <a:off x="2539670" y="2204864"/>
            <a:ext cx="1512168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生物學實習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普通化學實驗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r>
              <a:rPr lang="zh-TW" altLang="en-US" sz="900" dirty="0"/>
              <a:t>實驗</a:t>
            </a:r>
            <a:endParaRPr lang="en-US" altLang="zh-TW" sz="900" dirty="0" smtClean="0"/>
          </a:p>
        </p:txBody>
      </p:sp>
      <p:sp>
        <p:nvSpPr>
          <p:cNvPr id="18" name="圓角矩形 17"/>
          <p:cNvSpPr/>
          <p:nvPr/>
        </p:nvSpPr>
        <p:spPr>
          <a:xfrm>
            <a:off x="2539670" y="3068960"/>
            <a:ext cx="1512168" cy="3600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分子生物學的歷史</a:t>
            </a:r>
            <a:endParaRPr lang="en-US" altLang="zh-TW" sz="900" dirty="0" smtClean="0"/>
          </a:p>
        </p:txBody>
      </p:sp>
      <p:sp>
        <p:nvSpPr>
          <p:cNvPr id="19" name="圓角矩形 18"/>
          <p:cNvSpPr/>
          <p:nvPr/>
        </p:nvSpPr>
        <p:spPr>
          <a:xfrm>
            <a:off x="5924047" y="699195"/>
            <a:ext cx="1152129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大三必修</a:t>
            </a:r>
            <a:endParaRPr lang="zh-TW" altLang="en-US" sz="1700" dirty="0"/>
          </a:p>
        </p:txBody>
      </p:sp>
      <p:sp>
        <p:nvSpPr>
          <p:cNvPr id="20" name="向右箭號 19"/>
          <p:cNvSpPr/>
          <p:nvPr/>
        </p:nvSpPr>
        <p:spPr>
          <a:xfrm>
            <a:off x="2193060" y="1417018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向右箭號 20"/>
          <p:cNvSpPr/>
          <p:nvPr/>
        </p:nvSpPr>
        <p:spPr>
          <a:xfrm>
            <a:off x="2179630" y="2337377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向右箭號 21"/>
          <p:cNvSpPr/>
          <p:nvPr/>
        </p:nvSpPr>
        <p:spPr>
          <a:xfrm>
            <a:off x="2179630" y="3219475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圓角矩形 22"/>
          <p:cNvSpPr/>
          <p:nvPr/>
        </p:nvSpPr>
        <p:spPr>
          <a:xfrm>
            <a:off x="4339870" y="699195"/>
            <a:ext cx="1152129" cy="36004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</a:t>
            </a:r>
            <a:r>
              <a:rPr lang="zh-TW" altLang="en-US" sz="1700" dirty="0"/>
              <a:t>二</a:t>
            </a:r>
            <a:r>
              <a:rPr lang="zh-TW" altLang="en-US" sz="1700" dirty="0" smtClean="0"/>
              <a:t>必修</a:t>
            </a:r>
            <a:endParaRPr lang="zh-TW" altLang="en-US" sz="1700" dirty="0"/>
          </a:p>
        </p:txBody>
      </p:sp>
      <p:sp>
        <p:nvSpPr>
          <p:cNvPr id="24" name="圓角矩形 23"/>
          <p:cNvSpPr/>
          <p:nvPr/>
        </p:nvSpPr>
        <p:spPr>
          <a:xfrm>
            <a:off x="4267862" y="1203251"/>
            <a:ext cx="1440160" cy="64807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分子生物學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細胞生物學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5" name="圓角矩形 24"/>
          <p:cNvSpPr/>
          <p:nvPr/>
        </p:nvSpPr>
        <p:spPr>
          <a:xfrm>
            <a:off x="4267862" y="2312876"/>
            <a:ext cx="1520552" cy="46805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zh-TW" sz="900" dirty="0" smtClean="0"/>
              <a:t>分子</a:t>
            </a:r>
            <a:r>
              <a:rPr lang="zh-TW" altLang="zh-TW" sz="900" dirty="0"/>
              <a:t>遺傳學原理與</a:t>
            </a:r>
            <a:r>
              <a:rPr lang="zh-TW" altLang="zh-TW" sz="900" dirty="0" smtClean="0"/>
              <a:t>技術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生物化學</a:t>
            </a:r>
            <a:r>
              <a:rPr lang="zh-TW" altLang="en-US" sz="900" dirty="0" smtClean="0">
                <a:solidFill>
                  <a:schemeClr val="tx1"/>
                </a:solidFill>
              </a:rPr>
              <a:t>實驗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4211960" y="2986789"/>
            <a:ext cx="1440160" cy="37020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生物科技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7" name="圓角矩形 26"/>
          <p:cNvSpPr/>
          <p:nvPr/>
        </p:nvSpPr>
        <p:spPr>
          <a:xfrm>
            <a:off x="7580229" y="699195"/>
            <a:ext cx="1152129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大四必修</a:t>
            </a:r>
            <a:endParaRPr lang="zh-TW" altLang="en-US" sz="1700" dirty="0"/>
          </a:p>
        </p:txBody>
      </p:sp>
      <p:sp>
        <p:nvSpPr>
          <p:cNvPr id="28" name="圓角矩形 27"/>
          <p:cNvSpPr/>
          <p:nvPr/>
        </p:nvSpPr>
        <p:spPr>
          <a:xfrm>
            <a:off x="5924046" y="2492896"/>
            <a:ext cx="1440160" cy="2880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專題研究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三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29" name="圓角矩形 28"/>
          <p:cNvSpPr/>
          <p:nvPr/>
        </p:nvSpPr>
        <p:spPr>
          <a:xfrm>
            <a:off x="5868144" y="2986788"/>
            <a:ext cx="1440160" cy="3702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/>
              <a:t>專題討論</a:t>
            </a:r>
            <a:r>
              <a:rPr lang="en-US" altLang="zh-TW" sz="900" dirty="0"/>
              <a:t>(</a:t>
            </a:r>
            <a:r>
              <a:rPr lang="zh-TW" altLang="en-US" sz="900" dirty="0"/>
              <a:t>一</a:t>
            </a:r>
            <a:r>
              <a:rPr lang="en-US" altLang="zh-TW" sz="900" dirty="0"/>
              <a:t>)</a:t>
            </a:r>
          </a:p>
        </p:txBody>
      </p:sp>
      <p:sp>
        <p:nvSpPr>
          <p:cNvPr id="30" name="圓角矩形 29"/>
          <p:cNvSpPr/>
          <p:nvPr/>
        </p:nvSpPr>
        <p:spPr>
          <a:xfrm>
            <a:off x="7452320" y="3007115"/>
            <a:ext cx="1440160" cy="34987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專題討論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31" name="圓角化對角線角落矩形 30"/>
          <p:cNvSpPr/>
          <p:nvPr/>
        </p:nvSpPr>
        <p:spPr>
          <a:xfrm>
            <a:off x="536876" y="4227587"/>
            <a:ext cx="1800200" cy="122413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人類遺傳疾病及動物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發育及再生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及精準醫學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u="sng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底線部份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：學群共有課程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32" name="圓角矩形 31"/>
          <p:cNvSpPr/>
          <p:nvPr/>
        </p:nvSpPr>
        <p:spPr>
          <a:xfrm>
            <a:off x="2555776" y="3645024"/>
            <a:ext cx="136815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大一選修</a:t>
            </a:r>
            <a:endParaRPr lang="zh-TW" altLang="en-US" sz="1600" b="1" dirty="0"/>
          </a:p>
        </p:txBody>
      </p:sp>
      <p:sp>
        <p:nvSpPr>
          <p:cNvPr id="33" name="圓角矩形 32"/>
          <p:cNvSpPr/>
          <p:nvPr/>
        </p:nvSpPr>
        <p:spPr>
          <a:xfrm>
            <a:off x="5760822" y="3501008"/>
            <a:ext cx="1368152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三選修</a:t>
            </a:r>
          </a:p>
        </p:txBody>
      </p:sp>
      <p:sp>
        <p:nvSpPr>
          <p:cNvPr id="34" name="圓角矩形 33"/>
          <p:cNvSpPr/>
          <p:nvPr/>
        </p:nvSpPr>
        <p:spPr>
          <a:xfrm>
            <a:off x="7524328" y="3645024"/>
            <a:ext cx="1368152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四選修</a:t>
            </a:r>
          </a:p>
        </p:txBody>
      </p:sp>
      <p:sp>
        <p:nvSpPr>
          <p:cNvPr id="35" name="圓角矩形 34"/>
          <p:cNvSpPr/>
          <p:nvPr/>
        </p:nvSpPr>
        <p:spPr>
          <a:xfrm>
            <a:off x="7343618" y="4005064"/>
            <a:ext cx="1728192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3</a:t>
            </a:r>
            <a:r>
              <a:rPr lang="zh-TW" altLang="en-US" sz="850" dirty="0"/>
              <a:t>：再生醫學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生醫遺傳產業職涯</a:t>
            </a:r>
            <a:r>
              <a:rPr lang="zh-TW" altLang="en-US" sz="850" dirty="0" smtClean="0">
                <a:solidFill>
                  <a:schemeClr val="tx1"/>
                </a:solidFill>
              </a:rPr>
              <a:t>分 析</a:t>
            </a:r>
            <a:r>
              <a:rPr lang="zh-TW" altLang="en-US" sz="850" dirty="0">
                <a:solidFill>
                  <a:schemeClr val="tx1"/>
                </a:solidFill>
              </a:rPr>
              <a:t>與</a:t>
            </a:r>
            <a:r>
              <a:rPr lang="zh-TW" altLang="en-US" sz="850" dirty="0" smtClean="0">
                <a:solidFill>
                  <a:schemeClr val="tx1"/>
                </a:solidFill>
              </a:rPr>
              <a:t>發展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產業</a:t>
            </a:r>
            <a:r>
              <a:rPr lang="zh-TW" altLang="en-US" sz="850" dirty="0" smtClean="0">
                <a:solidFill>
                  <a:schemeClr val="tx1"/>
                </a:solidFill>
              </a:rPr>
              <a:t>實習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奈米醫學原理與</a:t>
            </a:r>
            <a:r>
              <a:rPr lang="zh-TW" altLang="en-US" sz="850" dirty="0" smtClean="0">
                <a:solidFill>
                  <a:schemeClr val="tx1"/>
                </a:solidFill>
              </a:rPr>
              <a:t>實務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7308304" y="5661248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演化</a:t>
            </a:r>
            <a:r>
              <a:rPr lang="zh-TW" altLang="en-US" sz="800" dirty="0" smtClean="0">
                <a:solidFill>
                  <a:schemeClr val="tx1"/>
                </a:solidFill>
              </a:rPr>
              <a:t>學 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五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7" name="圓角矩形 36"/>
          <p:cNvSpPr/>
          <p:nvPr/>
        </p:nvSpPr>
        <p:spPr>
          <a:xfrm>
            <a:off x="5652120" y="3867547"/>
            <a:ext cx="1656184" cy="18657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：轉</a:t>
            </a:r>
            <a:r>
              <a:rPr lang="zh-TW" altLang="en-US" sz="850" dirty="0" smtClean="0"/>
              <a:t>殖生物</a:t>
            </a:r>
            <a:endParaRPr lang="en-US" altLang="zh-TW" sz="850" dirty="0" smtClean="0"/>
          </a:p>
          <a:p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：小鼠實驗模式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：實務操作基因型</a:t>
            </a:r>
            <a:r>
              <a:rPr lang="zh-TW" altLang="en-US" sz="850" dirty="0" smtClean="0"/>
              <a:t>鑑 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                定</a:t>
            </a:r>
            <a:r>
              <a:rPr lang="zh-TW" altLang="en-US" sz="850" dirty="0"/>
              <a:t>與突變</a:t>
            </a:r>
            <a:r>
              <a:rPr lang="zh-TW" altLang="en-US" sz="850" dirty="0" smtClean="0"/>
              <a:t>分析</a:t>
            </a:r>
            <a:r>
              <a:rPr lang="en-US" altLang="zh-TW" sz="850" dirty="0"/>
              <a:t>(1082</a:t>
            </a:r>
            <a:r>
              <a:rPr lang="zh-TW" altLang="en-US" sz="850" dirty="0"/>
              <a:t>停開</a:t>
            </a:r>
            <a:r>
              <a:rPr lang="en-US" altLang="zh-TW" sz="850" dirty="0"/>
              <a:t>, </a:t>
            </a:r>
            <a:r>
              <a:rPr lang="zh-TW" altLang="en-US" sz="850" dirty="0"/>
              <a:t>單數學年開設</a:t>
            </a:r>
            <a:r>
              <a:rPr lang="en-US" altLang="zh-TW" sz="850" dirty="0"/>
              <a:t>)</a:t>
            </a:r>
          </a:p>
          <a:p>
            <a:pPr marL="358775" indent="-358775"/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1</a:t>
            </a:r>
            <a:r>
              <a:rPr lang="zh-TW" altLang="en-US" sz="850" dirty="0" smtClean="0">
                <a:solidFill>
                  <a:schemeClr val="tx1"/>
                </a:solidFill>
              </a:rPr>
              <a:t>：遺傳諮詢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實務操作模式生物</a:t>
            </a:r>
            <a:r>
              <a:rPr lang="zh-TW" altLang="en-US" sz="850" dirty="0" smtClean="0">
                <a:solidFill>
                  <a:schemeClr val="tx1"/>
                </a:solidFill>
              </a:rPr>
              <a:t>： 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小鼠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分子</a:t>
            </a:r>
            <a:r>
              <a:rPr lang="zh-TW" altLang="en-US" sz="850" dirty="0" smtClean="0">
                <a:solidFill>
                  <a:schemeClr val="tx1"/>
                </a:solidFill>
              </a:rPr>
              <a:t>遺傳</a:t>
            </a:r>
            <a:r>
              <a:rPr lang="zh-TW" altLang="en-US" sz="850" dirty="0">
                <a:solidFill>
                  <a:schemeClr val="tx1"/>
                </a:solidFill>
              </a:rPr>
              <a:t>學</a:t>
            </a:r>
            <a:endParaRPr lang="en-US" altLang="zh-TW" sz="850" dirty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細胞週期</a:t>
            </a:r>
            <a:r>
              <a:rPr lang="zh-TW" altLang="en-US" sz="850" dirty="0" smtClean="0">
                <a:solidFill>
                  <a:schemeClr val="tx1"/>
                </a:solidFill>
              </a:rPr>
              <a:t>概論</a:t>
            </a:r>
            <a:r>
              <a:rPr lang="en-US" altLang="zh-TW" sz="850" dirty="0">
                <a:solidFill>
                  <a:schemeClr val="tx1"/>
                </a:solidFill>
              </a:rPr>
              <a:t>(1082</a:t>
            </a:r>
            <a:r>
              <a:rPr lang="zh-TW" altLang="en-US" sz="850" dirty="0">
                <a:solidFill>
                  <a:schemeClr val="tx1"/>
                </a:solidFill>
              </a:rPr>
              <a:t>停開</a:t>
            </a:r>
            <a:r>
              <a:rPr lang="en-US" altLang="zh-TW" sz="850" dirty="0">
                <a:solidFill>
                  <a:schemeClr val="tx1"/>
                </a:solidFill>
              </a:rPr>
              <a:t>, </a:t>
            </a:r>
            <a:r>
              <a:rPr lang="zh-TW" altLang="en-US" sz="850" dirty="0">
                <a:solidFill>
                  <a:schemeClr val="tx1"/>
                </a:solidFill>
              </a:rPr>
              <a:t>雙數學年開設</a:t>
            </a:r>
            <a:r>
              <a:rPr lang="en-US" altLang="zh-TW" sz="850" dirty="0">
                <a:solidFill>
                  <a:schemeClr val="tx1"/>
                </a:solidFill>
              </a:rPr>
              <a:t>)</a:t>
            </a: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4</a:t>
            </a:r>
            <a:r>
              <a:rPr lang="zh-TW" altLang="en-US" sz="850" dirty="0" smtClean="0">
                <a:solidFill>
                  <a:schemeClr val="tx1"/>
                </a:solidFill>
              </a:rPr>
              <a:t>：實務操作生物標記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之偵測與分析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5688124" y="5770947"/>
            <a:ext cx="1511478" cy="8264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免疫學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老化醫學概論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神經科學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四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9" name="圓角矩形 38"/>
          <p:cNvSpPr/>
          <p:nvPr/>
        </p:nvSpPr>
        <p:spPr>
          <a:xfrm>
            <a:off x="3995936" y="4005064"/>
            <a:ext cx="1584176" cy="6840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</a:t>
            </a:r>
            <a:r>
              <a:rPr lang="zh-TW" altLang="en-US" sz="850" dirty="0"/>
              <a:t>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應用生物資訊</a:t>
            </a:r>
            <a:r>
              <a:rPr lang="zh-TW" altLang="en-US" sz="850" dirty="0" smtClean="0">
                <a:solidFill>
                  <a:schemeClr val="tx1"/>
                </a:solidFill>
              </a:rPr>
              <a:t>學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50" u="sng" dirty="0">
                <a:solidFill>
                  <a:schemeClr val="tx1"/>
                </a:solidFill>
              </a:rPr>
              <a:t>遺傳工程技術</a:t>
            </a:r>
            <a:endParaRPr lang="en-US" altLang="zh-TW" sz="850" u="sng" dirty="0" smtClean="0">
              <a:solidFill>
                <a:schemeClr val="tx1"/>
              </a:solidFill>
            </a:endParaRPr>
          </a:p>
        </p:txBody>
      </p:sp>
      <p:sp>
        <p:nvSpPr>
          <p:cNvPr id="40" name="圓角矩形 39"/>
          <p:cNvSpPr/>
          <p:nvPr/>
        </p:nvSpPr>
        <p:spPr>
          <a:xfrm>
            <a:off x="3959242" y="5157192"/>
            <a:ext cx="1620870" cy="140246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研究基礎概念</a:t>
            </a:r>
            <a:r>
              <a:rPr lang="zh-TW" altLang="en-US" sz="800" dirty="0">
                <a:solidFill>
                  <a:schemeClr val="tx1"/>
                </a:solidFill>
              </a:rPr>
              <a:t>與</a:t>
            </a:r>
            <a:r>
              <a:rPr lang="zh-TW" altLang="en-US" sz="800" dirty="0" smtClean="0">
                <a:solidFill>
                  <a:schemeClr val="tx1"/>
                </a:solidFill>
              </a:rPr>
              <a:t>倫理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基礎微生物學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一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分子</a:t>
            </a:r>
            <a:r>
              <a:rPr lang="zh-TW" altLang="en-US" sz="800" dirty="0" smtClean="0">
                <a:solidFill>
                  <a:schemeClr val="tx1"/>
                </a:solidFill>
              </a:rPr>
              <a:t>人類學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實驗室導航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生理學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分析化學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含儀器分析</a:t>
            </a:r>
            <a:r>
              <a:rPr lang="en-US" altLang="zh-TW" sz="800" dirty="0">
                <a:solidFill>
                  <a:schemeClr val="tx1"/>
                </a:solidFill>
              </a:rPr>
              <a:t>)(1082</a:t>
            </a:r>
            <a:r>
              <a:rPr lang="zh-TW" altLang="en-US" sz="800" dirty="0">
                <a:solidFill>
                  <a:schemeClr val="tx1"/>
                </a:solidFill>
              </a:rPr>
              <a:t>停開</a:t>
            </a:r>
            <a:r>
              <a:rPr lang="en-US" altLang="zh-TW" sz="800" dirty="0">
                <a:solidFill>
                  <a:schemeClr val="tx1"/>
                </a:solidFill>
              </a:rPr>
              <a:t>, </a:t>
            </a:r>
            <a:r>
              <a:rPr lang="zh-TW" altLang="en-US" sz="800" dirty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二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2375066" y="5517232"/>
            <a:ext cx="1511478" cy="10424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微積分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普及科學導讀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/>
              <a:t>分子生物暨人類遺傳學生涯</a:t>
            </a:r>
            <a:r>
              <a:rPr lang="zh-TW" altLang="en-US" sz="800" dirty="0" smtClean="0"/>
              <a:t>規劃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人類</a:t>
            </a:r>
            <a:r>
              <a:rPr lang="zh-TW" altLang="en-US" sz="800" dirty="0">
                <a:solidFill>
                  <a:schemeClr val="tx1"/>
                </a:solidFill>
              </a:rPr>
              <a:t>遺傳學發展</a:t>
            </a:r>
            <a:r>
              <a:rPr lang="zh-TW" altLang="en-US" sz="800" dirty="0" smtClean="0">
                <a:solidFill>
                  <a:schemeClr val="tx1"/>
                </a:solidFill>
              </a:rPr>
              <a:t>史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普及科學特論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42" name="圓角矩形 41"/>
          <p:cNvSpPr/>
          <p:nvPr/>
        </p:nvSpPr>
        <p:spPr>
          <a:xfrm>
            <a:off x="2411760" y="4005064"/>
            <a:ext cx="151216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447675" indent="-447675"/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1,3</a:t>
            </a:r>
            <a:r>
              <a:rPr lang="zh-TW" altLang="en-US" sz="850" u="sng" dirty="0" smtClean="0"/>
              <a:t>：</a:t>
            </a:r>
            <a:r>
              <a:rPr lang="zh-TW" altLang="en-US" sz="800" u="sng" dirty="0"/>
              <a:t>遺傳學技術含</a:t>
            </a:r>
            <a:r>
              <a:rPr lang="zh-TW" altLang="en-US" sz="800" u="sng" dirty="0" smtClean="0"/>
              <a:t>實驗</a:t>
            </a:r>
            <a:endParaRPr lang="en-US" altLang="zh-TW" sz="800" u="sng" dirty="0" smtClean="0"/>
          </a:p>
          <a:p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4139952" y="3609020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5852038" y="1203251"/>
            <a:ext cx="1656184" cy="108012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書報導讀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人類遺傳學概論 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訊息傳遞概論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發育生物學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癌症</a:t>
            </a:r>
            <a:r>
              <a:rPr lang="zh-TW" altLang="en-US" sz="900" dirty="0">
                <a:solidFill>
                  <a:schemeClr val="tx1"/>
                </a:solidFill>
              </a:rPr>
              <a:t>生物學</a:t>
            </a:r>
            <a:r>
              <a:rPr lang="zh-TW" altLang="en-US" sz="900" dirty="0" smtClean="0">
                <a:solidFill>
                  <a:schemeClr val="tx1"/>
                </a:solidFill>
              </a:rPr>
              <a:t>導論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幹</a:t>
            </a:r>
            <a:r>
              <a:rPr lang="zh-TW" altLang="en-US" sz="900" dirty="0" smtClean="0">
                <a:solidFill>
                  <a:schemeClr val="tx1"/>
                </a:solidFill>
              </a:rPr>
              <a:t>細胞學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基因體與蛋白質體</a:t>
            </a:r>
            <a:r>
              <a:rPr lang="zh-TW" altLang="en-US" sz="900" dirty="0" smtClean="0">
                <a:solidFill>
                  <a:schemeClr val="tx1"/>
                </a:solidFill>
              </a:rPr>
              <a:t>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469589" y="6515471"/>
            <a:ext cx="3775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108-2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109/4/6)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分遺系課規會議修訂通過</a:t>
            </a:r>
          </a:p>
        </p:txBody>
      </p:sp>
    </p:spTree>
    <p:extLst>
      <p:ext uri="{BB962C8B-B14F-4D97-AF65-F5344CB8AC3E}">
        <p14:creationId xmlns:p14="http://schemas.microsoft.com/office/powerpoint/2010/main" val="1999252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39752" y="585510"/>
            <a:ext cx="6696744" cy="608385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" name="圓角矩形 2"/>
          <p:cNvSpPr/>
          <p:nvPr/>
        </p:nvSpPr>
        <p:spPr>
          <a:xfrm>
            <a:off x="107505" y="692696"/>
            <a:ext cx="240026" cy="59766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/>
              <a:t>學</a:t>
            </a:r>
            <a:r>
              <a:rPr lang="zh-TW" altLang="en-US" sz="1050" dirty="0" smtClean="0"/>
              <a:t>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/>
              <a:t>培養具備分子生物暨人類遺傳基礎知識及實驗操作能力之人才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611560" y="836712"/>
            <a:ext cx="288032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5" name="圓角矩形 4"/>
          <p:cNvSpPr/>
          <p:nvPr/>
        </p:nvSpPr>
        <p:spPr>
          <a:xfrm>
            <a:off x="971601" y="836712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/>
              <a:t>具備分子生物暨人類遺傳基礎知識的能力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971600" y="1988840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/>
              <a:t>具備分子生物暨人類遺傳實驗操作的能力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971600" y="2924944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/>
              <a:t>具備邏輯思考、分析事理及溝通表達的能力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2555776" y="692696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大一必修</a:t>
            </a:r>
            <a:endParaRPr lang="zh-TW" altLang="en-US" sz="1700" dirty="0"/>
          </a:p>
        </p:txBody>
      </p:sp>
      <p:sp>
        <p:nvSpPr>
          <p:cNvPr id="9" name="圓角矩形 8"/>
          <p:cNvSpPr/>
          <p:nvPr/>
        </p:nvSpPr>
        <p:spPr>
          <a:xfrm>
            <a:off x="2411760" y="1196752"/>
            <a:ext cx="144016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普通生物學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生物統計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遺傳學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cxnSp>
        <p:nvCxnSpPr>
          <p:cNvPr id="10" name="直線單箭頭接點 9"/>
          <p:cNvCxnSpPr/>
          <p:nvPr/>
        </p:nvCxnSpPr>
        <p:spPr>
          <a:xfrm>
            <a:off x="395536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347531" y="44624"/>
            <a:ext cx="84489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分子生物暨人類遺傳學系學士班 </a:t>
            </a:r>
            <a:r>
              <a:rPr lang="en-US" altLang="zh-TW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107 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級 課程地圖</a:t>
            </a:r>
            <a:endParaRPr lang="zh-TW" altLang="en-US" sz="2600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cxnSp>
        <p:nvCxnSpPr>
          <p:cNvPr id="12" name="直線接點 11"/>
          <p:cNvCxnSpPr/>
          <p:nvPr/>
        </p:nvCxnSpPr>
        <p:spPr>
          <a:xfrm>
            <a:off x="899592" y="134076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899592" y="242088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899592" y="3356992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圓角矩形 14"/>
          <p:cNvSpPr/>
          <p:nvPr/>
        </p:nvSpPr>
        <p:spPr>
          <a:xfrm>
            <a:off x="2411760" y="2060848"/>
            <a:ext cx="1512168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生物學實習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普通化學實驗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r>
              <a:rPr lang="zh-TW" altLang="en-US" sz="900" dirty="0"/>
              <a:t>實驗</a:t>
            </a:r>
            <a:endParaRPr lang="en-US" altLang="zh-TW" sz="900" dirty="0" smtClean="0"/>
          </a:p>
        </p:txBody>
      </p:sp>
      <p:sp>
        <p:nvSpPr>
          <p:cNvPr id="16" name="圓角矩形 15"/>
          <p:cNvSpPr/>
          <p:nvPr/>
        </p:nvSpPr>
        <p:spPr>
          <a:xfrm>
            <a:off x="2411760" y="2996952"/>
            <a:ext cx="1512168" cy="4680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分子生物學的歷史</a:t>
            </a:r>
            <a:endParaRPr lang="en-US" altLang="zh-TW" sz="900" dirty="0" smtClean="0"/>
          </a:p>
        </p:txBody>
      </p:sp>
      <p:sp>
        <p:nvSpPr>
          <p:cNvPr id="17" name="圓角矩形 16"/>
          <p:cNvSpPr/>
          <p:nvPr/>
        </p:nvSpPr>
        <p:spPr>
          <a:xfrm>
            <a:off x="5796137" y="692696"/>
            <a:ext cx="1152129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大三必修</a:t>
            </a:r>
            <a:endParaRPr lang="zh-TW" altLang="en-US" sz="1700" dirty="0"/>
          </a:p>
        </p:txBody>
      </p:sp>
      <p:sp>
        <p:nvSpPr>
          <p:cNvPr id="18" name="向右箭號 17"/>
          <p:cNvSpPr/>
          <p:nvPr/>
        </p:nvSpPr>
        <p:spPr>
          <a:xfrm>
            <a:off x="2065150" y="1410519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向右箭號 18"/>
          <p:cNvSpPr/>
          <p:nvPr/>
        </p:nvSpPr>
        <p:spPr>
          <a:xfrm>
            <a:off x="2051720" y="2330878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向右箭號 19"/>
          <p:cNvSpPr/>
          <p:nvPr/>
        </p:nvSpPr>
        <p:spPr>
          <a:xfrm>
            <a:off x="2051720" y="3212976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圓角矩形 20"/>
          <p:cNvSpPr/>
          <p:nvPr/>
        </p:nvSpPr>
        <p:spPr>
          <a:xfrm>
            <a:off x="4211960" y="692696"/>
            <a:ext cx="1152129" cy="36004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</a:t>
            </a:r>
            <a:r>
              <a:rPr lang="zh-TW" altLang="en-US" sz="1700" dirty="0"/>
              <a:t>二</a:t>
            </a:r>
            <a:r>
              <a:rPr lang="zh-TW" altLang="en-US" sz="1700" dirty="0" smtClean="0"/>
              <a:t>必修</a:t>
            </a:r>
            <a:endParaRPr lang="zh-TW" altLang="en-US" sz="1700" dirty="0"/>
          </a:p>
        </p:txBody>
      </p:sp>
      <p:sp>
        <p:nvSpPr>
          <p:cNvPr id="22" name="圓角矩形 21"/>
          <p:cNvSpPr/>
          <p:nvPr/>
        </p:nvSpPr>
        <p:spPr>
          <a:xfrm>
            <a:off x="4139952" y="1196752"/>
            <a:ext cx="1440160" cy="64807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分子生物學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細胞生物學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4139952" y="2312876"/>
            <a:ext cx="1520552" cy="46805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zh-TW" sz="900" dirty="0" smtClean="0"/>
              <a:t>分子</a:t>
            </a:r>
            <a:r>
              <a:rPr lang="zh-TW" altLang="zh-TW" sz="900" dirty="0"/>
              <a:t>遺傳學原理與</a:t>
            </a:r>
            <a:r>
              <a:rPr lang="zh-TW" altLang="zh-TW" sz="900" dirty="0" smtClean="0"/>
              <a:t>技術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生物化學</a:t>
            </a:r>
            <a:r>
              <a:rPr lang="zh-TW" altLang="en-US" sz="900" dirty="0" smtClean="0">
                <a:solidFill>
                  <a:schemeClr val="tx1"/>
                </a:solidFill>
              </a:rPr>
              <a:t>實驗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4139952" y="2986789"/>
            <a:ext cx="1440160" cy="37020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生物科技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7452319" y="692696"/>
            <a:ext cx="1152129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大四必修</a:t>
            </a:r>
            <a:endParaRPr lang="zh-TW" altLang="en-US" sz="1700" dirty="0"/>
          </a:p>
        </p:txBody>
      </p:sp>
      <p:sp>
        <p:nvSpPr>
          <p:cNvPr id="27" name="圓角矩形 26"/>
          <p:cNvSpPr/>
          <p:nvPr/>
        </p:nvSpPr>
        <p:spPr>
          <a:xfrm>
            <a:off x="5796136" y="2492896"/>
            <a:ext cx="1440160" cy="2880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專題研究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三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28" name="圓角矩形 27"/>
          <p:cNvSpPr/>
          <p:nvPr/>
        </p:nvSpPr>
        <p:spPr>
          <a:xfrm>
            <a:off x="5796136" y="2986788"/>
            <a:ext cx="1440160" cy="3702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/>
              <a:t>專題討論</a:t>
            </a:r>
            <a:r>
              <a:rPr lang="en-US" altLang="zh-TW" sz="900" dirty="0"/>
              <a:t>(</a:t>
            </a:r>
            <a:r>
              <a:rPr lang="zh-TW" altLang="en-US" sz="900" dirty="0"/>
              <a:t>一</a:t>
            </a:r>
            <a:r>
              <a:rPr lang="en-US" altLang="zh-TW" sz="900" dirty="0"/>
              <a:t>)</a:t>
            </a:r>
          </a:p>
        </p:txBody>
      </p:sp>
      <p:sp>
        <p:nvSpPr>
          <p:cNvPr id="29" name="圓角矩形 28"/>
          <p:cNvSpPr/>
          <p:nvPr/>
        </p:nvSpPr>
        <p:spPr>
          <a:xfrm>
            <a:off x="7380312" y="3007115"/>
            <a:ext cx="1440160" cy="34987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專題討論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30" name="圓角化對角線角落矩形 29"/>
          <p:cNvSpPr/>
          <p:nvPr/>
        </p:nvSpPr>
        <p:spPr>
          <a:xfrm>
            <a:off x="408966" y="4221088"/>
            <a:ext cx="1800200" cy="122413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人類遺傳疾病及動物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發育及再生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及精準醫學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u="sng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底線部份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：學群共有課程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2483768" y="3645024"/>
            <a:ext cx="136815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大一選修</a:t>
            </a:r>
            <a:endParaRPr lang="zh-TW" altLang="en-US" sz="1600" b="1" dirty="0"/>
          </a:p>
        </p:txBody>
      </p:sp>
      <p:sp>
        <p:nvSpPr>
          <p:cNvPr id="32" name="圓角矩形 31"/>
          <p:cNvSpPr/>
          <p:nvPr/>
        </p:nvSpPr>
        <p:spPr>
          <a:xfrm>
            <a:off x="5724128" y="3573016"/>
            <a:ext cx="1368152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三選修</a:t>
            </a:r>
          </a:p>
        </p:txBody>
      </p:sp>
      <p:sp>
        <p:nvSpPr>
          <p:cNvPr id="33" name="圓角矩形 32"/>
          <p:cNvSpPr/>
          <p:nvPr/>
        </p:nvSpPr>
        <p:spPr>
          <a:xfrm>
            <a:off x="4067944" y="3645024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34" name="圓角矩形 33"/>
          <p:cNvSpPr/>
          <p:nvPr/>
        </p:nvSpPr>
        <p:spPr>
          <a:xfrm>
            <a:off x="7452320" y="3645024"/>
            <a:ext cx="1368152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四選修</a:t>
            </a:r>
          </a:p>
        </p:txBody>
      </p:sp>
      <p:sp>
        <p:nvSpPr>
          <p:cNvPr id="35" name="圓角矩形 34"/>
          <p:cNvSpPr/>
          <p:nvPr/>
        </p:nvSpPr>
        <p:spPr>
          <a:xfrm>
            <a:off x="7308304" y="4005064"/>
            <a:ext cx="1728192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3</a:t>
            </a:r>
            <a:r>
              <a:rPr lang="zh-TW" altLang="en-US" sz="850" dirty="0"/>
              <a:t>：再生醫學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生醫遺傳產業職涯</a:t>
            </a:r>
            <a:r>
              <a:rPr lang="zh-TW" altLang="en-US" sz="850" dirty="0" smtClean="0">
                <a:solidFill>
                  <a:schemeClr val="tx1"/>
                </a:solidFill>
              </a:rPr>
              <a:t>分 析</a:t>
            </a:r>
            <a:r>
              <a:rPr lang="zh-TW" altLang="en-US" sz="850" dirty="0">
                <a:solidFill>
                  <a:schemeClr val="tx1"/>
                </a:solidFill>
              </a:rPr>
              <a:t>與</a:t>
            </a:r>
            <a:r>
              <a:rPr lang="zh-TW" altLang="en-US" sz="850" dirty="0" smtClean="0">
                <a:solidFill>
                  <a:schemeClr val="tx1"/>
                </a:solidFill>
              </a:rPr>
              <a:t>發展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產業</a:t>
            </a:r>
            <a:r>
              <a:rPr lang="zh-TW" altLang="en-US" sz="850" dirty="0" smtClean="0">
                <a:solidFill>
                  <a:schemeClr val="tx1"/>
                </a:solidFill>
              </a:rPr>
              <a:t>實習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奈米醫學原理與</a:t>
            </a:r>
            <a:r>
              <a:rPr lang="zh-TW" altLang="en-US" sz="850" dirty="0" smtClean="0">
                <a:solidFill>
                  <a:schemeClr val="tx1"/>
                </a:solidFill>
              </a:rPr>
              <a:t>實務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7308304" y="5661248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演化</a:t>
            </a:r>
            <a:r>
              <a:rPr lang="zh-TW" altLang="en-US" sz="800" dirty="0" smtClean="0">
                <a:solidFill>
                  <a:schemeClr val="tx1"/>
                </a:solidFill>
              </a:rPr>
              <a:t>學 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五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7" name="圓角矩形 36"/>
          <p:cNvSpPr/>
          <p:nvPr/>
        </p:nvSpPr>
        <p:spPr>
          <a:xfrm>
            <a:off x="5580112" y="3933056"/>
            <a:ext cx="1656184" cy="18722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：轉</a:t>
            </a:r>
            <a:r>
              <a:rPr lang="zh-TW" altLang="en-US" sz="850" dirty="0" smtClean="0"/>
              <a:t>殖生物</a:t>
            </a:r>
            <a:endParaRPr lang="en-US" altLang="zh-TW" sz="850" dirty="0" smtClean="0"/>
          </a:p>
          <a:p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 smtClean="0"/>
              <a:t>：小鼠實驗模式概論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：實務操作基因型</a:t>
            </a:r>
            <a:r>
              <a:rPr lang="zh-TW" altLang="en-US" sz="850" dirty="0" smtClean="0"/>
              <a:t>鑑 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                定</a:t>
            </a:r>
            <a:r>
              <a:rPr lang="zh-TW" altLang="en-US" sz="850" dirty="0"/>
              <a:t>與突變</a:t>
            </a:r>
            <a:r>
              <a:rPr lang="zh-TW" altLang="en-US" sz="850" dirty="0" smtClean="0"/>
              <a:t>分析</a:t>
            </a:r>
            <a:r>
              <a:rPr lang="en-US" altLang="zh-TW" sz="850" dirty="0"/>
              <a:t>(1082</a:t>
            </a:r>
            <a:r>
              <a:rPr lang="zh-TW" altLang="en-US" sz="850" dirty="0"/>
              <a:t>停開</a:t>
            </a:r>
            <a:r>
              <a:rPr lang="en-US" altLang="zh-TW" sz="850" dirty="0"/>
              <a:t>, </a:t>
            </a:r>
            <a:r>
              <a:rPr lang="zh-TW" altLang="en-US" sz="850" dirty="0"/>
              <a:t>單數學年開設</a:t>
            </a:r>
            <a:r>
              <a:rPr lang="en-US" altLang="zh-TW" sz="850" dirty="0"/>
              <a:t>)</a:t>
            </a:r>
          </a:p>
          <a:p>
            <a:pPr marL="358775" indent="-358775"/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1</a:t>
            </a:r>
            <a:r>
              <a:rPr lang="zh-TW" altLang="en-US" sz="850" dirty="0" smtClean="0">
                <a:solidFill>
                  <a:schemeClr val="tx1"/>
                </a:solidFill>
              </a:rPr>
              <a:t>：遺傳諮詢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實務操作模式生物</a:t>
            </a:r>
            <a:r>
              <a:rPr lang="zh-TW" altLang="en-US" sz="850" dirty="0" smtClean="0">
                <a:solidFill>
                  <a:schemeClr val="tx1"/>
                </a:solidFill>
              </a:rPr>
              <a:t>： 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小鼠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分子遺傳學</a:t>
            </a:r>
            <a:endParaRPr lang="en-US" altLang="zh-TW" sz="850" dirty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細胞週期</a:t>
            </a:r>
            <a:r>
              <a:rPr lang="zh-TW" altLang="en-US" sz="850" dirty="0" smtClean="0">
                <a:solidFill>
                  <a:schemeClr val="tx1"/>
                </a:solidFill>
              </a:rPr>
              <a:t>概論</a:t>
            </a:r>
            <a:r>
              <a:rPr lang="en-US" altLang="zh-TW" sz="850" dirty="0">
                <a:solidFill>
                  <a:schemeClr val="tx1"/>
                </a:solidFill>
              </a:rPr>
              <a:t>(1082</a:t>
            </a:r>
            <a:r>
              <a:rPr lang="zh-TW" altLang="en-US" sz="850" dirty="0">
                <a:solidFill>
                  <a:schemeClr val="tx1"/>
                </a:solidFill>
              </a:rPr>
              <a:t>停開</a:t>
            </a:r>
            <a:r>
              <a:rPr lang="en-US" altLang="zh-TW" sz="850" dirty="0">
                <a:solidFill>
                  <a:schemeClr val="tx1"/>
                </a:solidFill>
              </a:rPr>
              <a:t>, </a:t>
            </a:r>
            <a:r>
              <a:rPr lang="zh-TW" altLang="en-US" sz="850" dirty="0">
                <a:solidFill>
                  <a:schemeClr val="tx1"/>
                </a:solidFill>
              </a:rPr>
              <a:t>雙數學年開設</a:t>
            </a:r>
            <a:r>
              <a:rPr lang="en-US" altLang="zh-TW" sz="850" dirty="0">
                <a:solidFill>
                  <a:schemeClr val="tx1"/>
                </a:solidFill>
              </a:rPr>
              <a:t>)</a:t>
            </a: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4</a:t>
            </a:r>
            <a:r>
              <a:rPr lang="zh-TW" altLang="en-US" sz="850" dirty="0" smtClean="0">
                <a:solidFill>
                  <a:schemeClr val="tx1"/>
                </a:solidFill>
              </a:rPr>
              <a:t>：實務操作生物標記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之偵測與分析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5652810" y="5930435"/>
            <a:ext cx="1511478" cy="6669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免疫學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老化醫學概論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神經科學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四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9" name="圓角矩形 38"/>
          <p:cNvSpPr/>
          <p:nvPr/>
        </p:nvSpPr>
        <p:spPr>
          <a:xfrm>
            <a:off x="3923928" y="4005064"/>
            <a:ext cx="1584176" cy="6840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</a:t>
            </a:r>
            <a:r>
              <a:rPr lang="zh-TW" altLang="en-US" sz="850" dirty="0"/>
              <a:t>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應用生物資訊</a:t>
            </a:r>
            <a:r>
              <a:rPr lang="zh-TW" altLang="en-US" sz="850" dirty="0" smtClean="0">
                <a:solidFill>
                  <a:schemeClr val="tx1"/>
                </a:solidFill>
              </a:rPr>
              <a:t>學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50" u="sng" dirty="0">
                <a:solidFill>
                  <a:schemeClr val="tx1"/>
                </a:solidFill>
              </a:rPr>
              <a:t>遺傳工程技術</a:t>
            </a:r>
            <a:endParaRPr lang="en-US" altLang="zh-TW" sz="850" u="sng" dirty="0" smtClean="0">
              <a:solidFill>
                <a:schemeClr val="tx1"/>
              </a:solidFill>
            </a:endParaRPr>
          </a:p>
        </p:txBody>
      </p:sp>
      <p:sp>
        <p:nvSpPr>
          <p:cNvPr id="40" name="圓角矩形 39"/>
          <p:cNvSpPr/>
          <p:nvPr/>
        </p:nvSpPr>
        <p:spPr>
          <a:xfrm>
            <a:off x="3923928" y="5301210"/>
            <a:ext cx="1584176" cy="12584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研究基礎概念</a:t>
            </a:r>
            <a:r>
              <a:rPr lang="zh-TW" altLang="en-US" sz="800" dirty="0">
                <a:solidFill>
                  <a:schemeClr val="tx1"/>
                </a:solidFill>
              </a:rPr>
              <a:t>與</a:t>
            </a:r>
            <a:r>
              <a:rPr lang="zh-TW" altLang="en-US" sz="800" dirty="0" smtClean="0">
                <a:solidFill>
                  <a:schemeClr val="tx1"/>
                </a:solidFill>
              </a:rPr>
              <a:t>倫理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基礎微生物學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一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分析化學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含儀器分析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r>
              <a:rPr lang="zh-TW" altLang="en-US" sz="800" dirty="0">
                <a:solidFill>
                  <a:schemeClr val="tx1"/>
                </a:solidFill>
              </a:rPr>
              <a:t> </a:t>
            </a:r>
            <a:r>
              <a:rPr lang="en-US" altLang="zh-TW" sz="800" dirty="0" smtClean="0">
                <a:solidFill>
                  <a:schemeClr val="tx1"/>
                </a:solidFill>
              </a:rPr>
              <a:t>(1082</a:t>
            </a:r>
            <a:r>
              <a:rPr lang="zh-TW" altLang="en-US" sz="800" dirty="0">
                <a:solidFill>
                  <a:schemeClr val="tx1"/>
                </a:solidFill>
              </a:rPr>
              <a:t>停開</a:t>
            </a:r>
            <a:r>
              <a:rPr lang="en-US" altLang="zh-TW" sz="800" dirty="0">
                <a:solidFill>
                  <a:schemeClr val="tx1"/>
                </a:solidFill>
              </a:rPr>
              <a:t>, </a:t>
            </a:r>
            <a:r>
              <a:rPr lang="zh-TW" altLang="en-US" sz="800" dirty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>
                <a:solidFill>
                  <a:schemeClr val="tx1"/>
                </a:solidFill>
              </a:rPr>
              <a:t>)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分子人類學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實驗室導航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生理學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二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2339752" y="5517232"/>
            <a:ext cx="1511478" cy="10424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微積分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普及科學導讀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/>
              <a:t>分子生物暨人類遺傳學生涯</a:t>
            </a:r>
            <a:r>
              <a:rPr lang="zh-TW" altLang="en-US" sz="800" dirty="0" smtClean="0"/>
              <a:t>規劃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人類</a:t>
            </a:r>
            <a:r>
              <a:rPr lang="zh-TW" altLang="en-US" sz="800" dirty="0">
                <a:solidFill>
                  <a:schemeClr val="tx1"/>
                </a:solidFill>
              </a:rPr>
              <a:t>遺傳學發展</a:t>
            </a:r>
            <a:r>
              <a:rPr lang="zh-TW" altLang="en-US" sz="800" dirty="0" smtClean="0">
                <a:solidFill>
                  <a:schemeClr val="tx1"/>
                </a:solidFill>
              </a:rPr>
              <a:t>史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普及科學特論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2339752" y="4005064"/>
            <a:ext cx="151216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447675" indent="-447675"/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1,3</a:t>
            </a:r>
            <a:r>
              <a:rPr lang="zh-TW" altLang="en-US" sz="850" u="sng" dirty="0" smtClean="0"/>
              <a:t>：</a:t>
            </a:r>
            <a:r>
              <a:rPr lang="zh-TW" altLang="en-US" sz="800" u="sng" dirty="0"/>
              <a:t>遺傳學技術含</a:t>
            </a:r>
            <a:r>
              <a:rPr lang="zh-TW" altLang="en-US" sz="800" u="sng" dirty="0" smtClean="0"/>
              <a:t>實驗</a:t>
            </a:r>
            <a:endParaRPr lang="en-US" altLang="zh-TW" sz="800" u="sng" dirty="0" smtClean="0"/>
          </a:p>
          <a:p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44" name="圓角矩形 43"/>
          <p:cNvSpPr/>
          <p:nvPr/>
        </p:nvSpPr>
        <p:spPr>
          <a:xfrm>
            <a:off x="4067944" y="3609020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45" name="圓角矩形 44"/>
          <p:cNvSpPr/>
          <p:nvPr/>
        </p:nvSpPr>
        <p:spPr>
          <a:xfrm>
            <a:off x="5724128" y="1196752"/>
            <a:ext cx="1656184" cy="108012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書報導讀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人類遺傳學概論 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訊息傳遞概論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發育生物學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癌症</a:t>
            </a:r>
            <a:r>
              <a:rPr lang="zh-TW" altLang="en-US" sz="900" dirty="0">
                <a:solidFill>
                  <a:schemeClr val="tx1"/>
                </a:solidFill>
              </a:rPr>
              <a:t>生物學</a:t>
            </a:r>
            <a:r>
              <a:rPr lang="zh-TW" altLang="en-US" sz="900" dirty="0" smtClean="0">
                <a:solidFill>
                  <a:schemeClr val="tx1"/>
                </a:solidFill>
              </a:rPr>
              <a:t>導論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幹</a:t>
            </a:r>
            <a:r>
              <a:rPr lang="zh-TW" altLang="en-US" sz="900" dirty="0" smtClean="0">
                <a:solidFill>
                  <a:schemeClr val="tx1"/>
                </a:solidFill>
              </a:rPr>
              <a:t>細胞學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基因體與蛋白質體</a:t>
            </a:r>
            <a:r>
              <a:rPr lang="zh-TW" altLang="en-US" sz="900" dirty="0" smtClean="0">
                <a:solidFill>
                  <a:schemeClr val="tx1"/>
                </a:solidFill>
              </a:rPr>
              <a:t>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469589" y="6515471"/>
            <a:ext cx="3775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108-2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109/4/6)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分遺系課規會議修訂通過</a:t>
            </a:r>
          </a:p>
        </p:txBody>
      </p:sp>
    </p:spTree>
    <p:extLst>
      <p:ext uri="{BB962C8B-B14F-4D97-AF65-F5344CB8AC3E}">
        <p14:creationId xmlns:p14="http://schemas.microsoft.com/office/powerpoint/2010/main" val="3214136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39752" y="585510"/>
            <a:ext cx="6696744" cy="608385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" name="圓角矩形 2"/>
          <p:cNvSpPr/>
          <p:nvPr/>
        </p:nvSpPr>
        <p:spPr>
          <a:xfrm>
            <a:off x="107505" y="692696"/>
            <a:ext cx="240026" cy="59766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/>
              <a:t>學</a:t>
            </a:r>
            <a:r>
              <a:rPr lang="zh-TW" altLang="en-US" sz="1050" dirty="0" smtClean="0"/>
              <a:t>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/>
              <a:t>培養具備分子生物暨人類遺傳基礎知識及實驗操作能力之人才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611560" y="836712"/>
            <a:ext cx="288032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5" name="圓角矩形 4"/>
          <p:cNvSpPr/>
          <p:nvPr/>
        </p:nvSpPr>
        <p:spPr>
          <a:xfrm>
            <a:off x="971601" y="836712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/>
              <a:t>具備分子生物暨人類遺傳基礎知識的能力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971600" y="1988840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/>
              <a:t>具備分子生物暨人類遺傳實驗操作的能力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971600" y="2924944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/>
              <a:t>具備邏輯思考、分析事理及溝通表達的能力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47531" y="44624"/>
            <a:ext cx="84489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分子生物暨人類遺傳學系學士班 </a:t>
            </a:r>
            <a:r>
              <a:rPr lang="en-US" altLang="zh-TW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106 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級 課程地圖</a:t>
            </a:r>
            <a:endParaRPr lang="zh-TW" altLang="en-US" sz="2600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cxnSp>
        <p:nvCxnSpPr>
          <p:cNvPr id="9" name="直線接點 8"/>
          <p:cNvCxnSpPr/>
          <p:nvPr/>
        </p:nvCxnSpPr>
        <p:spPr>
          <a:xfrm>
            <a:off x="899592" y="134076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899592" y="242088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899592" y="3356992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向右箭號 11"/>
          <p:cNvSpPr/>
          <p:nvPr/>
        </p:nvSpPr>
        <p:spPr>
          <a:xfrm>
            <a:off x="2065150" y="1410519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右箭號 12"/>
          <p:cNvSpPr/>
          <p:nvPr/>
        </p:nvSpPr>
        <p:spPr>
          <a:xfrm>
            <a:off x="2051720" y="2330878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右箭號 13"/>
          <p:cNvSpPr/>
          <p:nvPr/>
        </p:nvSpPr>
        <p:spPr>
          <a:xfrm>
            <a:off x="2051720" y="3212976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圓角化對角線角落矩形 14"/>
          <p:cNvSpPr/>
          <p:nvPr/>
        </p:nvSpPr>
        <p:spPr>
          <a:xfrm>
            <a:off x="408966" y="4221088"/>
            <a:ext cx="1800200" cy="122413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人類遺傳疾病及動物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發育及再生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及精準醫學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u="sng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底線部份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：學群共有課程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95536" y="6550223"/>
            <a:ext cx="3775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108-2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109/4/6)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分遺系課規會議修訂通過</a:t>
            </a:r>
          </a:p>
        </p:txBody>
      </p:sp>
      <p:sp>
        <p:nvSpPr>
          <p:cNvPr id="18" name="圓角矩形 17"/>
          <p:cNvSpPr/>
          <p:nvPr/>
        </p:nvSpPr>
        <p:spPr>
          <a:xfrm>
            <a:off x="5796137" y="692696"/>
            <a:ext cx="1152129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大三必修</a:t>
            </a:r>
            <a:endParaRPr lang="zh-TW" altLang="en-US" sz="1700" dirty="0"/>
          </a:p>
        </p:txBody>
      </p:sp>
      <p:sp>
        <p:nvSpPr>
          <p:cNvPr id="19" name="圓角矩形 18"/>
          <p:cNvSpPr/>
          <p:nvPr/>
        </p:nvSpPr>
        <p:spPr>
          <a:xfrm>
            <a:off x="4211960" y="692696"/>
            <a:ext cx="1152129" cy="36004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</a:t>
            </a:r>
            <a:r>
              <a:rPr lang="zh-TW" altLang="en-US" sz="1700" dirty="0"/>
              <a:t>二</a:t>
            </a:r>
            <a:r>
              <a:rPr lang="zh-TW" altLang="en-US" sz="1700" dirty="0" smtClean="0"/>
              <a:t>必修</a:t>
            </a:r>
            <a:endParaRPr lang="zh-TW" altLang="en-US" sz="1700" dirty="0"/>
          </a:p>
        </p:txBody>
      </p:sp>
      <p:sp>
        <p:nvSpPr>
          <p:cNvPr id="20" name="圓角矩形 19"/>
          <p:cNvSpPr/>
          <p:nvPr/>
        </p:nvSpPr>
        <p:spPr>
          <a:xfrm>
            <a:off x="4139952" y="1196752"/>
            <a:ext cx="1440160" cy="64807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分子生物學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細胞生物學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5724128" y="1196752"/>
            <a:ext cx="1656184" cy="108012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書報導讀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人類遺傳學概論 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訊息傳遞概論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發育生物學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癌症</a:t>
            </a:r>
            <a:r>
              <a:rPr lang="zh-TW" altLang="en-US" sz="900" dirty="0">
                <a:solidFill>
                  <a:schemeClr val="tx1"/>
                </a:solidFill>
              </a:rPr>
              <a:t>生物學</a:t>
            </a:r>
            <a:r>
              <a:rPr lang="zh-TW" altLang="en-US" sz="900" dirty="0" smtClean="0">
                <a:solidFill>
                  <a:schemeClr val="tx1"/>
                </a:solidFill>
              </a:rPr>
              <a:t>導論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幹</a:t>
            </a:r>
            <a:r>
              <a:rPr lang="zh-TW" altLang="en-US" sz="900" dirty="0" smtClean="0">
                <a:solidFill>
                  <a:schemeClr val="tx1"/>
                </a:solidFill>
              </a:rPr>
              <a:t>細胞學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基因體與蛋白質體</a:t>
            </a:r>
            <a:r>
              <a:rPr lang="zh-TW" altLang="en-US" sz="900" dirty="0" smtClean="0">
                <a:solidFill>
                  <a:schemeClr val="tx1"/>
                </a:solidFill>
              </a:rPr>
              <a:t>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2" name="圓角矩形 21"/>
          <p:cNvSpPr/>
          <p:nvPr/>
        </p:nvSpPr>
        <p:spPr>
          <a:xfrm>
            <a:off x="5796136" y="2492896"/>
            <a:ext cx="1440160" cy="2880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專題研究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三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23" name="圓角矩形 22"/>
          <p:cNvSpPr/>
          <p:nvPr/>
        </p:nvSpPr>
        <p:spPr>
          <a:xfrm>
            <a:off x="5796136" y="2986788"/>
            <a:ext cx="1440160" cy="3702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/>
              <a:t>專題討論</a:t>
            </a:r>
            <a:r>
              <a:rPr lang="en-US" altLang="zh-TW" sz="900" dirty="0"/>
              <a:t>(</a:t>
            </a:r>
            <a:r>
              <a:rPr lang="zh-TW" altLang="en-US" sz="900" dirty="0"/>
              <a:t>一</a:t>
            </a:r>
            <a:r>
              <a:rPr lang="en-US" altLang="zh-TW" sz="900" dirty="0"/>
              <a:t>)</a:t>
            </a:r>
          </a:p>
        </p:txBody>
      </p:sp>
      <p:sp>
        <p:nvSpPr>
          <p:cNvPr id="24" name="圓角矩形 23"/>
          <p:cNvSpPr/>
          <p:nvPr/>
        </p:nvSpPr>
        <p:spPr>
          <a:xfrm>
            <a:off x="7380312" y="3007115"/>
            <a:ext cx="1440160" cy="34987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專題討論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25" name="圓角矩形 24"/>
          <p:cNvSpPr/>
          <p:nvPr/>
        </p:nvSpPr>
        <p:spPr>
          <a:xfrm>
            <a:off x="5724128" y="3429000"/>
            <a:ext cx="1368152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三選修</a:t>
            </a:r>
          </a:p>
        </p:txBody>
      </p:sp>
      <p:sp>
        <p:nvSpPr>
          <p:cNvPr id="26" name="圓角矩形 25"/>
          <p:cNvSpPr/>
          <p:nvPr/>
        </p:nvSpPr>
        <p:spPr>
          <a:xfrm>
            <a:off x="7452320" y="3645024"/>
            <a:ext cx="1368152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四選修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7380312" y="3994094"/>
            <a:ext cx="1656184" cy="12601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3</a:t>
            </a:r>
            <a:r>
              <a:rPr lang="zh-TW" altLang="en-US" sz="850" dirty="0"/>
              <a:t>：再生醫學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生醫遺傳產業職涯</a:t>
            </a:r>
            <a:r>
              <a:rPr lang="zh-TW" altLang="en-US" sz="850" dirty="0" smtClean="0">
                <a:solidFill>
                  <a:schemeClr val="tx1"/>
                </a:solidFill>
              </a:rPr>
              <a:t>分 析</a:t>
            </a:r>
            <a:r>
              <a:rPr lang="zh-TW" altLang="en-US" sz="850" dirty="0">
                <a:solidFill>
                  <a:schemeClr val="tx1"/>
                </a:solidFill>
              </a:rPr>
              <a:t>與</a:t>
            </a:r>
            <a:r>
              <a:rPr lang="zh-TW" altLang="en-US" sz="850" dirty="0" smtClean="0">
                <a:solidFill>
                  <a:schemeClr val="tx1"/>
                </a:solidFill>
              </a:rPr>
              <a:t>發展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產業</a:t>
            </a:r>
            <a:r>
              <a:rPr lang="zh-TW" altLang="en-US" sz="850" dirty="0" smtClean="0">
                <a:solidFill>
                  <a:schemeClr val="tx1"/>
                </a:solidFill>
              </a:rPr>
              <a:t>實習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奈米醫學原理與</a:t>
            </a:r>
            <a:r>
              <a:rPr lang="zh-TW" altLang="en-US" sz="850" dirty="0" smtClean="0">
                <a:solidFill>
                  <a:schemeClr val="tx1"/>
                </a:solidFill>
              </a:rPr>
              <a:t>實務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28" name="圓角矩形 27"/>
          <p:cNvSpPr/>
          <p:nvPr/>
        </p:nvSpPr>
        <p:spPr>
          <a:xfrm>
            <a:off x="7308304" y="5661248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演化</a:t>
            </a:r>
            <a:r>
              <a:rPr lang="zh-TW" altLang="en-US" sz="800" dirty="0" smtClean="0">
                <a:solidFill>
                  <a:schemeClr val="tx1"/>
                </a:solidFill>
              </a:rPr>
              <a:t>學 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五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9" name="圓角矩形 28"/>
          <p:cNvSpPr/>
          <p:nvPr/>
        </p:nvSpPr>
        <p:spPr>
          <a:xfrm>
            <a:off x="5580112" y="3789040"/>
            <a:ext cx="1656184" cy="19442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：轉</a:t>
            </a:r>
            <a:r>
              <a:rPr lang="zh-TW" altLang="en-US" sz="850" dirty="0" smtClean="0"/>
              <a:t>殖生物</a:t>
            </a:r>
            <a:endParaRPr lang="en-US" altLang="zh-TW" sz="850" dirty="0" smtClean="0"/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/>
              <a:t>細胞</a:t>
            </a:r>
            <a:r>
              <a:rPr lang="zh-TW" altLang="en-US" sz="850" dirty="0" smtClean="0"/>
              <a:t>遺傳學</a:t>
            </a:r>
            <a:r>
              <a:rPr lang="en-US" altLang="zh-TW" sz="850" dirty="0" smtClean="0"/>
              <a:t>(</a:t>
            </a:r>
            <a:r>
              <a:rPr lang="zh-TW" altLang="en-US" sz="850" dirty="0" smtClean="0"/>
              <a:t>含實驗</a:t>
            </a:r>
            <a:r>
              <a:rPr lang="en-US" altLang="zh-TW" sz="850" dirty="0" smtClean="0"/>
              <a:t>)</a:t>
            </a:r>
          </a:p>
          <a:p>
            <a:r>
              <a:rPr lang="en-US" altLang="zh-TW" sz="850" dirty="0" smtClean="0"/>
              <a:t>               (</a:t>
            </a:r>
            <a:r>
              <a:rPr lang="zh-TW" altLang="en-US" sz="850" dirty="0" smtClean="0"/>
              <a:t>自</a:t>
            </a:r>
            <a:r>
              <a:rPr lang="en-US" altLang="zh-TW" sz="850" dirty="0" smtClean="0"/>
              <a:t>1082</a:t>
            </a:r>
            <a:r>
              <a:rPr lang="zh-TW" altLang="en-US" sz="850" dirty="0" smtClean="0"/>
              <a:t>起停開</a:t>
            </a:r>
            <a:r>
              <a:rPr lang="en-US" altLang="zh-TW" sz="850" dirty="0" smtClean="0"/>
              <a:t>)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/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：實務操作基因型</a:t>
            </a:r>
            <a:r>
              <a:rPr lang="zh-TW" altLang="en-US" sz="850" dirty="0" smtClean="0"/>
              <a:t>鑑 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                定</a:t>
            </a:r>
            <a:r>
              <a:rPr lang="zh-TW" altLang="en-US" sz="850" dirty="0"/>
              <a:t>與突變</a:t>
            </a:r>
            <a:r>
              <a:rPr lang="zh-TW" altLang="en-US" sz="850" dirty="0" smtClean="0"/>
              <a:t>分析</a:t>
            </a:r>
            <a:r>
              <a:rPr lang="en-US" altLang="zh-TW" sz="850" dirty="0"/>
              <a:t>(1082</a:t>
            </a:r>
            <a:r>
              <a:rPr lang="zh-TW" altLang="en-US" sz="850" dirty="0"/>
              <a:t>停開</a:t>
            </a:r>
            <a:r>
              <a:rPr lang="en-US" altLang="zh-TW" sz="850" dirty="0"/>
              <a:t>, </a:t>
            </a:r>
            <a:r>
              <a:rPr lang="zh-TW" altLang="en-US" sz="850" dirty="0"/>
              <a:t>單數學年開設</a:t>
            </a:r>
            <a:r>
              <a:rPr lang="en-US" altLang="zh-TW" sz="850" dirty="0"/>
              <a:t>)</a:t>
            </a:r>
          </a:p>
          <a:p>
            <a:pPr marL="358775" indent="-358775"/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1</a:t>
            </a:r>
            <a:r>
              <a:rPr lang="zh-TW" altLang="en-US" sz="850" dirty="0" smtClean="0">
                <a:solidFill>
                  <a:schemeClr val="tx1"/>
                </a:solidFill>
              </a:rPr>
              <a:t>：遺傳諮詢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實務操作模式生物</a:t>
            </a:r>
            <a:r>
              <a:rPr lang="zh-TW" altLang="en-US" sz="850" dirty="0" smtClean="0">
                <a:solidFill>
                  <a:schemeClr val="tx1"/>
                </a:solidFill>
              </a:rPr>
              <a:t>： 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小鼠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分子遺傳學</a:t>
            </a:r>
            <a:endParaRPr lang="en-US" altLang="zh-TW" sz="850" dirty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細胞週期</a:t>
            </a:r>
            <a:r>
              <a:rPr lang="zh-TW" altLang="en-US" sz="850" dirty="0" smtClean="0">
                <a:solidFill>
                  <a:schemeClr val="tx1"/>
                </a:solidFill>
              </a:rPr>
              <a:t>概論</a:t>
            </a:r>
            <a:r>
              <a:rPr lang="en-US" altLang="zh-TW" sz="850" dirty="0">
                <a:solidFill>
                  <a:schemeClr val="tx1"/>
                </a:solidFill>
              </a:rPr>
              <a:t>(1082</a:t>
            </a:r>
            <a:r>
              <a:rPr lang="zh-TW" altLang="en-US" sz="850" dirty="0">
                <a:solidFill>
                  <a:schemeClr val="tx1"/>
                </a:solidFill>
              </a:rPr>
              <a:t>停開</a:t>
            </a:r>
            <a:r>
              <a:rPr lang="en-US" altLang="zh-TW" sz="850" dirty="0">
                <a:solidFill>
                  <a:schemeClr val="tx1"/>
                </a:solidFill>
              </a:rPr>
              <a:t>, </a:t>
            </a:r>
            <a:r>
              <a:rPr lang="zh-TW" altLang="en-US" sz="850" dirty="0">
                <a:solidFill>
                  <a:schemeClr val="tx1"/>
                </a:solidFill>
              </a:rPr>
              <a:t>雙數學年開設</a:t>
            </a:r>
            <a:r>
              <a:rPr lang="en-US" altLang="zh-TW" sz="850" dirty="0">
                <a:solidFill>
                  <a:schemeClr val="tx1"/>
                </a:solidFill>
              </a:rPr>
              <a:t>)</a:t>
            </a: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4</a:t>
            </a:r>
            <a:r>
              <a:rPr lang="zh-TW" altLang="en-US" sz="850" dirty="0" smtClean="0">
                <a:solidFill>
                  <a:schemeClr val="tx1"/>
                </a:solidFill>
              </a:rPr>
              <a:t>：實務操作生物標記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之偵測與分析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30" name="圓角矩形 29"/>
          <p:cNvSpPr/>
          <p:nvPr/>
        </p:nvSpPr>
        <p:spPr>
          <a:xfrm>
            <a:off x="5652810" y="5805263"/>
            <a:ext cx="1511478" cy="89884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神經科學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免疫學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細胞培養</a:t>
            </a:r>
            <a:r>
              <a:rPr lang="zh-TW" altLang="en-US" sz="800" dirty="0" smtClean="0">
                <a:solidFill>
                  <a:schemeClr val="tx1"/>
                </a:solidFill>
              </a:rPr>
              <a:t>技術</a:t>
            </a:r>
            <a:r>
              <a:rPr lang="en-US" altLang="zh-TW" sz="800" dirty="0" smtClean="0">
                <a:solidFill>
                  <a:schemeClr val="tx1"/>
                </a:solidFill>
              </a:rPr>
              <a:t>(1071</a:t>
            </a:r>
            <a:r>
              <a:rPr lang="zh-TW" altLang="en-US" sz="800" dirty="0" smtClean="0">
                <a:solidFill>
                  <a:schemeClr val="tx1"/>
                </a:solidFill>
              </a:rPr>
              <a:t>及</a:t>
            </a:r>
            <a:r>
              <a:rPr lang="en-US" altLang="zh-TW" sz="800" dirty="0" smtClean="0">
                <a:solidFill>
                  <a:schemeClr val="tx1"/>
                </a:solidFill>
              </a:rPr>
              <a:t>1081</a:t>
            </a:r>
            <a:r>
              <a:rPr lang="zh-TW" altLang="en-US" sz="800" dirty="0" smtClean="0">
                <a:solidFill>
                  <a:schemeClr val="tx1"/>
                </a:solidFill>
              </a:rPr>
              <a:t>停開</a:t>
            </a:r>
            <a:r>
              <a:rPr lang="en-US" altLang="zh-TW" sz="800" dirty="0" smtClean="0">
                <a:solidFill>
                  <a:schemeClr val="tx1"/>
                </a:solidFill>
              </a:rPr>
              <a:t>, 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四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老化醫學</a:t>
            </a:r>
            <a:r>
              <a:rPr lang="zh-TW" altLang="en-US" sz="800" dirty="0" smtClean="0">
                <a:solidFill>
                  <a:schemeClr val="tx1"/>
                </a:solidFill>
              </a:rPr>
              <a:t>概論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4139952" y="2276872"/>
            <a:ext cx="1520552" cy="46805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zh-TW" sz="900" dirty="0" smtClean="0"/>
              <a:t>分子</a:t>
            </a:r>
            <a:r>
              <a:rPr lang="zh-TW" altLang="zh-TW" sz="900" dirty="0"/>
              <a:t>遺傳學原理與</a:t>
            </a:r>
            <a:r>
              <a:rPr lang="zh-TW" altLang="zh-TW" sz="900" dirty="0" smtClean="0"/>
              <a:t>技術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生物化學</a:t>
            </a:r>
            <a:r>
              <a:rPr lang="zh-TW" altLang="en-US" sz="900" dirty="0" smtClean="0">
                <a:solidFill>
                  <a:schemeClr val="tx1"/>
                </a:solidFill>
              </a:rPr>
              <a:t>實驗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32" name="圓角矩形 31"/>
          <p:cNvSpPr/>
          <p:nvPr/>
        </p:nvSpPr>
        <p:spPr>
          <a:xfrm>
            <a:off x="4139952" y="2950785"/>
            <a:ext cx="1440160" cy="37020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生物科技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33" name="圓角矩形 32"/>
          <p:cNvSpPr/>
          <p:nvPr/>
        </p:nvSpPr>
        <p:spPr>
          <a:xfrm>
            <a:off x="4067944" y="3609020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34" name="圓角矩形 33"/>
          <p:cNvSpPr/>
          <p:nvPr/>
        </p:nvSpPr>
        <p:spPr>
          <a:xfrm>
            <a:off x="3923928" y="3969060"/>
            <a:ext cx="1584176" cy="6840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</a:t>
            </a:r>
            <a:r>
              <a:rPr lang="zh-TW" altLang="en-US" sz="850" dirty="0"/>
              <a:t>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應用生物資訊</a:t>
            </a:r>
            <a:r>
              <a:rPr lang="zh-TW" altLang="en-US" sz="850" dirty="0" smtClean="0">
                <a:solidFill>
                  <a:schemeClr val="tx1"/>
                </a:solidFill>
              </a:rPr>
              <a:t>學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00" u="sng" dirty="0" smtClean="0"/>
              <a:t>應用合成生物學</a:t>
            </a:r>
            <a:r>
              <a:rPr lang="en-US" altLang="zh-TW" sz="800" u="sng" dirty="0" smtClean="0"/>
              <a:t>(</a:t>
            </a:r>
            <a:r>
              <a:rPr lang="zh-TW" altLang="en-US" sz="800" u="sng" dirty="0" smtClean="0"/>
              <a:t>一</a:t>
            </a:r>
            <a:r>
              <a:rPr lang="en-US" altLang="zh-TW" sz="800" u="sng" dirty="0" smtClean="0"/>
              <a:t>)</a:t>
            </a:r>
            <a:endParaRPr lang="en-US" altLang="zh-TW" sz="800" u="sng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50" u="sng" dirty="0">
                <a:solidFill>
                  <a:schemeClr val="tx1"/>
                </a:solidFill>
              </a:rPr>
              <a:t>遺傳工程技術</a:t>
            </a:r>
            <a:endParaRPr lang="en-US" altLang="zh-TW" sz="850" u="sng" dirty="0" smtClean="0">
              <a:solidFill>
                <a:schemeClr val="tx1"/>
              </a:solidFill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3923928" y="5265205"/>
            <a:ext cx="1584176" cy="12961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研究基礎概念</a:t>
            </a:r>
            <a:r>
              <a:rPr lang="zh-TW" altLang="en-US" sz="800" dirty="0">
                <a:solidFill>
                  <a:schemeClr val="tx1"/>
                </a:solidFill>
              </a:rPr>
              <a:t>與</a:t>
            </a:r>
            <a:r>
              <a:rPr lang="zh-TW" altLang="en-US" sz="800" dirty="0" smtClean="0">
                <a:solidFill>
                  <a:schemeClr val="tx1"/>
                </a:solidFill>
              </a:rPr>
              <a:t>倫理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基礎微生物學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一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分析化學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含儀器分析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r>
              <a:rPr lang="zh-TW" altLang="en-US" sz="800" dirty="0">
                <a:solidFill>
                  <a:schemeClr val="tx1"/>
                </a:solidFill>
              </a:rPr>
              <a:t> </a:t>
            </a:r>
            <a:r>
              <a:rPr lang="en-US" altLang="zh-TW" sz="800" dirty="0" smtClean="0">
                <a:solidFill>
                  <a:schemeClr val="tx1"/>
                </a:solidFill>
              </a:rPr>
              <a:t>(1082</a:t>
            </a:r>
            <a:r>
              <a:rPr lang="zh-TW" altLang="en-US" sz="800" dirty="0">
                <a:solidFill>
                  <a:schemeClr val="tx1"/>
                </a:solidFill>
              </a:rPr>
              <a:t>停開</a:t>
            </a:r>
            <a:r>
              <a:rPr lang="en-US" altLang="zh-TW" sz="800" dirty="0">
                <a:solidFill>
                  <a:schemeClr val="tx1"/>
                </a:solidFill>
              </a:rPr>
              <a:t>, </a:t>
            </a:r>
            <a:r>
              <a:rPr lang="zh-TW" altLang="en-US" sz="800" dirty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>
                <a:solidFill>
                  <a:schemeClr val="tx1"/>
                </a:solidFill>
              </a:rPr>
              <a:t>)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分子人類學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實驗室導航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生理學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二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2627784" y="656692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大一必修</a:t>
            </a:r>
            <a:endParaRPr lang="zh-TW" altLang="en-US" sz="1700" dirty="0"/>
          </a:p>
        </p:txBody>
      </p:sp>
      <p:sp>
        <p:nvSpPr>
          <p:cNvPr id="37" name="圓角矩形 36"/>
          <p:cNvSpPr/>
          <p:nvPr/>
        </p:nvSpPr>
        <p:spPr>
          <a:xfrm>
            <a:off x="2483768" y="1160748"/>
            <a:ext cx="144016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生物統計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遺傳學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2483768" y="2024844"/>
            <a:ext cx="1512168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生物學實習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普通化學實驗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r>
              <a:rPr lang="zh-TW" altLang="en-US" sz="900" dirty="0"/>
              <a:t>實驗</a:t>
            </a:r>
            <a:endParaRPr lang="en-US" altLang="zh-TW" sz="900" dirty="0" smtClean="0"/>
          </a:p>
        </p:txBody>
      </p:sp>
      <p:sp>
        <p:nvSpPr>
          <p:cNvPr id="39" name="圓角矩形 38"/>
          <p:cNvSpPr/>
          <p:nvPr/>
        </p:nvSpPr>
        <p:spPr>
          <a:xfrm>
            <a:off x="2483768" y="2960948"/>
            <a:ext cx="1512168" cy="4680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分子生物學的歷史</a:t>
            </a:r>
            <a:endParaRPr lang="en-US" altLang="zh-TW" sz="900" dirty="0" smtClean="0"/>
          </a:p>
        </p:txBody>
      </p:sp>
      <p:sp>
        <p:nvSpPr>
          <p:cNvPr id="40" name="圓角矩形 39"/>
          <p:cNvSpPr/>
          <p:nvPr/>
        </p:nvSpPr>
        <p:spPr>
          <a:xfrm>
            <a:off x="2555776" y="3609020"/>
            <a:ext cx="136815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大一選修</a:t>
            </a:r>
            <a:endParaRPr lang="zh-TW" altLang="en-US" sz="1600" b="1" dirty="0"/>
          </a:p>
        </p:txBody>
      </p:sp>
      <p:sp>
        <p:nvSpPr>
          <p:cNvPr id="41" name="圓角矩形 40"/>
          <p:cNvSpPr/>
          <p:nvPr/>
        </p:nvSpPr>
        <p:spPr>
          <a:xfrm>
            <a:off x="2339752" y="5481228"/>
            <a:ext cx="1511478" cy="10424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微積分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普及科學導讀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/>
              <a:t>分子生物暨人類遺傳學生涯</a:t>
            </a:r>
            <a:r>
              <a:rPr lang="zh-TW" altLang="en-US" sz="800" dirty="0" smtClean="0"/>
              <a:t>規劃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人類</a:t>
            </a:r>
            <a:r>
              <a:rPr lang="zh-TW" altLang="en-US" sz="800" dirty="0">
                <a:solidFill>
                  <a:schemeClr val="tx1"/>
                </a:solidFill>
              </a:rPr>
              <a:t>遺傳學發展</a:t>
            </a:r>
            <a:r>
              <a:rPr lang="zh-TW" altLang="en-US" sz="800" dirty="0" smtClean="0">
                <a:solidFill>
                  <a:schemeClr val="tx1"/>
                </a:solidFill>
              </a:rPr>
              <a:t>史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普及科學特論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42" name="圓角矩形 41"/>
          <p:cNvSpPr/>
          <p:nvPr/>
        </p:nvSpPr>
        <p:spPr>
          <a:xfrm>
            <a:off x="2339752" y="3969060"/>
            <a:ext cx="151216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447675" indent="-447675"/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1,3</a:t>
            </a:r>
            <a:r>
              <a:rPr lang="zh-TW" altLang="en-US" sz="850" u="sng" dirty="0" smtClean="0"/>
              <a:t>：</a:t>
            </a:r>
            <a:r>
              <a:rPr lang="zh-TW" altLang="en-US" sz="800" u="sng" dirty="0"/>
              <a:t>遺傳學技術含</a:t>
            </a:r>
            <a:r>
              <a:rPr lang="zh-TW" altLang="en-US" sz="800" u="sng" dirty="0" smtClean="0"/>
              <a:t>實驗</a:t>
            </a:r>
            <a:endParaRPr lang="en-US" altLang="zh-TW" sz="800" u="sng" dirty="0" smtClean="0"/>
          </a:p>
          <a:p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7452319" y="692696"/>
            <a:ext cx="1152129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大四必修</a:t>
            </a:r>
            <a:endParaRPr lang="zh-TW" altLang="en-US" sz="1700" dirty="0"/>
          </a:p>
        </p:txBody>
      </p:sp>
      <p:sp>
        <p:nvSpPr>
          <p:cNvPr id="44" name="圓角化對角線角落矩形 43"/>
          <p:cNvSpPr/>
          <p:nvPr/>
        </p:nvSpPr>
        <p:spPr>
          <a:xfrm>
            <a:off x="408966" y="5567084"/>
            <a:ext cx="1800200" cy="742236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zh-TW" altLang="en-US" sz="1300" b="1" dirty="0" smtClean="0">
                <a:solidFill>
                  <a:schemeClr val="bg1"/>
                </a:solidFill>
              </a:rPr>
              <a:t>備註：</a:t>
            </a:r>
            <a:r>
              <a:rPr lang="zh-TW" altLang="en-US" sz="1300" dirty="0" smtClean="0">
                <a:solidFill>
                  <a:schemeClr val="bg1"/>
                </a:solidFill>
              </a:rPr>
              <a:t>畢業前四學群中至少選修二學群共</a:t>
            </a:r>
            <a:r>
              <a:rPr lang="en-US" altLang="zh-TW" sz="1300" dirty="0" smtClean="0">
                <a:solidFill>
                  <a:schemeClr val="bg1"/>
                </a:solidFill>
              </a:rPr>
              <a:t>4</a:t>
            </a:r>
            <a:r>
              <a:rPr lang="zh-TW" altLang="en-US" sz="1300" dirty="0" smtClean="0">
                <a:solidFill>
                  <a:schemeClr val="bg1"/>
                </a:solidFill>
              </a:rPr>
              <a:t>學分</a:t>
            </a:r>
            <a:endParaRPr lang="zh-TW" altLang="en-US" sz="1300" dirty="0">
              <a:solidFill>
                <a:schemeClr val="bg1"/>
              </a:solidFill>
            </a:endParaRPr>
          </a:p>
        </p:txBody>
      </p:sp>
      <p:cxnSp>
        <p:nvCxnSpPr>
          <p:cNvPr id="45" name="直線單箭頭接點 44"/>
          <p:cNvCxnSpPr/>
          <p:nvPr/>
        </p:nvCxnSpPr>
        <p:spPr>
          <a:xfrm>
            <a:off x="395536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51720" y="2564904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升學</a:t>
            </a:r>
            <a:endParaRPr lang="zh-TW" altLang="en-US" sz="1050" dirty="0"/>
          </a:p>
        </p:txBody>
      </p:sp>
      <p:sp>
        <p:nvSpPr>
          <p:cNvPr id="5" name="矩形 4"/>
          <p:cNvSpPr/>
          <p:nvPr/>
        </p:nvSpPr>
        <p:spPr>
          <a:xfrm>
            <a:off x="2843808" y="3212976"/>
            <a:ext cx="25202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分子生物暨人類遺傳學系學士班</a:t>
            </a:r>
            <a:endParaRPr lang="zh-TW" altLang="en-US" sz="1050" dirty="0"/>
          </a:p>
        </p:txBody>
      </p:sp>
      <p:sp>
        <p:nvSpPr>
          <p:cNvPr id="6" name="矩形 5"/>
          <p:cNvSpPr/>
          <p:nvPr/>
        </p:nvSpPr>
        <p:spPr>
          <a:xfrm>
            <a:off x="5436096" y="2564904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就業</a:t>
            </a:r>
            <a:endParaRPr lang="zh-TW" altLang="en-US" sz="1050" dirty="0"/>
          </a:p>
        </p:txBody>
      </p:sp>
      <p:cxnSp>
        <p:nvCxnSpPr>
          <p:cNvPr id="8" name="直線接點 7"/>
          <p:cNvCxnSpPr/>
          <p:nvPr/>
        </p:nvCxnSpPr>
        <p:spPr>
          <a:xfrm>
            <a:off x="2411760" y="3068960"/>
            <a:ext cx="3384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47565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生醫類</a:t>
            </a:r>
            <a:endParaRPr lang="zh-TW" altLang="en-US" sz="1050" dirty="0"/>
          </a:p>
        </p:txBody>
      </p:sp>
      <p:sp>
        <p:nvSpPr>
          <p:cNvPr id="12" name="矩形 11"/>
          <p:cNvSpPr/>
          <p:nvPr/>
        </p:nvSpPr>
        <p:spPr>
          <a:xfrm>
            <a:off x="2627784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跨領域類</a:t>
            </a:r>
            <a:endParaRPr lang="zh-TW" altLang="en-US" sz="1050" dirty="0"/>
          </a:p>
        </p:txBody>
      </p:sp>
      <p:sp>
        <p:nvSpPr>
          <p:cNvPr id="13" name="矩形 12"/>
          <p:cNvSpPr/>
          <p:nvPr/>
        </p:nvSpPr>
        <p:spPr>
          <a:xfrm>
            <a:off x="1475656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碩士班</a:t>
            </a:r>
            <a:endParaRPr lang="zh-TW" altLang="en-US" sz="1050" dirty="0"/>
          </a:p>
        </p:txBody>
      </p:sp>
      <p:sp>
        <p:nvSpPr>
          <p:cNvPr id="14" name="矩形 13"/>
          <p:cNvSpPr/>
          <p:nvPr/>
        </p:nvSpPr>
        <p:spPr>
          <a:xfrm>
            <a:off x="2339752" y="1304764"/>
            <a:ext cx="1296144" cy="3960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碩士班、</a:t>
            </a:r>
            <a:r>
              <a:rPr lang="en-US" altLang="zh-TW" sz="1050" dirty="0" smtClean="0"/>
              <a:t/>
            </a:r>
            <a:br>
              <a:rPr lang="en-US" altLang="zh-TW" sz="1050" dirty="0" smtClean="0"/>
            </a:br>
            <a:r>
              <a:rPr lang="zh-TW" altLang="en-US" sz="1050" dirty="0" smtClean="0"/>
              <a:t>學士後學程</a:t>
            </a:r>
            <a:endParaRPr lang="zh-TW" altLang="en-US" sz="1050" dirty="0"/>
          </a:p>
        </p:txBody>
      </p:sp>
      <p:sp>
        <p:nvSpPr>
          <p:cNvPr id="16" name="圓角矩形 15"/>
          <p:cNvSpPr/>
          <p:nvPr/>
        </p:nvSpPr>
        <p:spPr>
          <a:xfrm>
            <a:off x="1619672" y="692696"/>
            <a:ext cx="4320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7" name="圓角矩形 16"/>
          <p:cNvSpPr/>
          <p:nvPr/>
        </p:nvSpPr>
        <p:spPr>
          <a:xfrm>
            <a:off x="2771800" y="692696"/>
            <a:ext cx="432048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8" name="圓角矩形 17"/>
          <p:cNvSpPr/>
          <p:nvPr/>
        </p:nvSpPr>
        <p:spPr>
          <a:xfrm>
            <a:off x="3923928" y="692696"/>
            <a:ext cx="43204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9" name="圓角矩形 18"/>
          <p:cNvSpPr/>
          <p:nvPr/>
        </p:nvSpPr>
        <p:spPr>
          <a:xfrm>
            <a:off x="5004048" y="692696"/>
            <a:ext cx="432048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20" name="圓角矩形 19"/>
          <p:cNvSpPr/>
          <p:nvPr/>
        </p:nvSpPr>
        <p:spPr>
          <a:xfrm>
            <a:off x="6084168" y="692696"/>
            <a:ext cx="432048" cy="360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5" name="圓角矩形 14"/>
          <p:cNvSpPr/>
          <p:nvPr/>
        </p:nvSpPr>
        <p:spPr>
          <a:xfrm>
            <a:off x="7164288" y="692696"/>
            <a:ext cx="432048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435597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公職</a:t>
            </a:r>
            <a:endParaRPr lang="zh-TW" altLang="en-US" sz="1050" dirty="0"/>
          </a:p>
        </p:txBody>
      </p:sp>
      <p:sp>
        <p:nvSpPr>
          <p:cNvPr id="22" name="矩形 21"/>
          <p:cNvSpPr/>
          <p:nvPr/>
        </p:nvSpPr>
        <p:spPr>
          <a:xfrm>
            <a:off x="377991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國考</a:t>
            </a:r>
            <a:endParaRPr lang="zh-TW" altLang="en-US" sz="1050" dirty="0"/>
          </a:p>
        </p:txBody>
      </p:sp>
      <p:sp>
        <p:nvSpPr>
          <p:cNvPr id="23" name="矩形 22"/>
          <p:cNvSpPr/>
          <p:nvPr/>
        </p:nvSpPr>
        <p:spPr>
          <a:xfrm>
            <a:off x="486003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公部門</a:t>
            </a:r>
            <a:endParaRPr lang="zh-TW" altLang="en-US" sz="1050" dirty="0"/>
          </a:p>
        </p:txBody>
      </p:sp>
      <p:sp>
        <p:nvSpPr>
          <p:cNvPr id="24" name="矩形 23"/>
          <p:cNvSpPr/>
          <p:nvPr/>
        </p:nvSpPr>
        <p:spPr>
          <a:xfrm>
            <a:off x="651621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非公職</a:t>
            </a:r>
            <a:endParaRPr lang="zh-TW" altLang="en-US" sz="1050" dirty="0"/>
          </a:p>
        </p:txBody>
      </p:sp>
      <p:sp>
        <p:nvSpPr>
          <p:cNvPr id="25" name="矩形 24"/>
          <p:cNvSpPr/>
          <p:nvPr/>
        </p:nvSpPr>
        <p:spPr>
          <a:xfrm>
            <a:off x="594015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國營</a:t>
            </a:r>
            <a:endParaRPr lang="zh-TW" altLang="en-US" sz="1050" dirty="0"/>
          </a:p>
        </p:txBody>
      </p:sp>
      <p:sp>
        <p:nvSpPr>
          <p:cNvPr id="26" name="矩形 25"/>
          <p:cNvSpPr/>
          <p:nvPr/>
        </p:nvSpPr>
        <p:spPr>
          <a:xfrm>
            <a:off x="702027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企業</a:t>
            </a:r>
            <a:endParaRPr lang="zh-TW" altLang="en-US" sz="105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1547664" y="116632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分子生物暨人類遺傳學系學士班 畢業生未來出路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31" name="直線單箭頭接點 30"/>
          <p:cNvCxnSpPr>
            <a:endCxn id="4" idx="2"/>
          </p:cNvCxnSpPr>
          <p:nvPr/>
        </p:nvCxnSpPr>
        <p:spPr>
          <a:xfrm flipV="1">
            <a:off x="2411760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V="1">
            <a:off x="5796136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1835696" y="2420888"/>
            <a:ext cx="115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endCxn id="4" idx="0"/>
          </p:cNvCxnSpPr>
          <p:nvPr/>
        </p:nvCxnSpPr>
        <p:spPr>
          <a:xfrm>
            <a:off x="2411760" y="24208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>
            <a:endCxn id="11" idx="2"/>
          </p:cNvCxnSpPr>
          <p:nvPr/>
        </p:nvCxnSpPr>
        <p:spPr>
          <a:xfrm flipV="1">
            <a:off x="183569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flipV="1">
            <a:off x="2987824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11" idx="0"/>
            <a:endCxn id="13" idx="2"/>
          </p:cNvCxnSpPr>
          <p:nvPr/>
        </p:nvCxnSpPr>
        <p:spPr>
          <a:xfrm flipV="1">
            <a:off x="1835696" y="15567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/>
          <p:nvPr/>
        </p:nvCxnSpPr>
        <p:spPr>
          <a:xfrm flipV="1">
            <a:off x="2987824" y="1664804"/>
            <a:ext cx="0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 flipV="1">
            <a:off x="1835696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 flipV="1">
            <a:off x="2987824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4716016" y="2420888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/>
          <p:nvPr/>
        </p:nvCxnSpPr>
        <p:spPr>
          <a:xfrm flipV="1">
            <a:off x="471601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單箭頭接點 47"/>
          <p:cNvCxnSpPr/>
          <p:nvPr/>
        </p:nvCxnSpPr>
        <p:spPr>
          <a:xfrm flipV="1">
            <a:off x="687625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>
            <a:off x="4139952" y="177281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4716016" y="1772816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>
            <a:endCxn id="22" idx="2"/>
          </p:cNvCxnSpPr>
          <p:nvPr/>
        </p:nvCxnSpPr>
        <p:spPr>
          <a:xfrm flipV="1">
            <a:off x="413995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/>
          <p:nvPr/>
        </p:nvCxnSpPr>
        <p:spPr>
          <a:xfrm flipV="1">
            <a:off x="522007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/>
          <p:nvPr/>
        </p:nvCxnSpPr>
        <p:spPr>
          <a:xfrm flipV="1">
            <a:off x="413995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 flipV="1">
            <a:off x="522007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單箭頭接點 56"/>
          <p:cNvCxnSpPr/>
          <p:nvPr/>
        </p:nvCxnSpPr>
        <p:spPr>
          <a:xfrm flipV="1">
            <a:off x="630019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/>
          <p:nvPr/>
        </p:nvCxnSpPr>
        <p:spPr>
          <a:xfrm flipV="1">
            <a:off x="738031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>
            <a:off x="5796136" y="24208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>
            <a:off x="6300192" y="177281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>
            <a:off x="6876256" y="1772816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單箭頭接點 61"/>
          <p:cNvCxnSpPr/>
          <p:nvPr/>
        </p:nvCxnSpPr>
        <p:spPr>
          <a:xfrm flipV="1">
            <a:off x="630019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/>
          <p:nvPr/>
        </p:nvCxnSpPr>
        <p:spPr>
          <a:xfrm flipV="1">
            <a:off x="738031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圓角矩形 63"/>
          <p:cNvSpPr/>
          <p:nvPr/>
        </p:nvSpPr>
        <p:spPr>
          <a:xfrm>
            <a:off x="1187624" y="3717032"/>
            <a:ext cx="4320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65" name="圓角矩形 64"/>
          <p:cNvSpPr/>
          <p:nvPr/>
        </p:nvSpPr>
        <p:spPr>
          <a:xfrm>
            <a:off x="1187624" y="4221088"/>
            <a:ext cx="432048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66" name="圓角矩形 65"/>
          <p:cNvSpPr/>
          <p:nvPr/>
        </p:nvSpPr>
        <p:spPr>
          <a:xfrm>
            <a:off x="1187624" y="4725144"/>
            <a:ext cx="43204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67" name="圓角矩形 66"/>
          <p:cNvSpPr/>
          <p:nvPr/>
        </p:nvSpPr>
        <p:spPr>
          <a:xfrm>
            <a:off x="1187624" y="5229200"/>
            <a:ext cx="432048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68" name="圓角矩形 67"/>
          <p:cNvSpPr/>
          <p:nvPr/>
        </p:nvSpPr>
        <p:spPr>
          <a:xfrm>
            <a:off x="1187624" y="5733256"/>
            <a:ext cx="432048" cy="360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69" name="圓角矩形 68"/>
          <p:cNvSpPr/>
          <p:nvPr/>
        </p:nvSpPr>
        <p:spPr>
          <a:xfrm>
            <a:off x="1187624" y="6237312"/>
            <a:ext cx="432048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1664523" y="3717032"/>
            <a:ext cx="4423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分子醫學、生物醫學、生物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產業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科技、生物醫學工程</a:t>
            </a:r>
            <a:endParaRPr lang="zh-TW" altLang="en-US" sz="1400" dirty="0"/>
          </a:p>
        </p:txBody>
      </p:sp>
      <p:sp>
        <p:nvSpPr>
          <p:cNvPr id="71" name="文字方塊 70"/>
          <p:cNvSpPr txBox="1"/>
          <p:nvPr/>
        </p:nvSpPr>
        <p:spPr>
          <a:xfrm>
            <a:off x="1661671" y="4273351"/>
            <a:ext cx="6472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專利研究所、農業化學、環境工程等研究所、學士後中、西醫</a:t>
            </a:r>
            <a:endParaRPr lang="zh-TW" altLang="en-US" sz="1400" dirty="0"/>
          </a:p>
        </p:txBody>
      </p:sp>
      <p:sp>
        <p:nvSpPr>
          <p:cNvPr id="72" name="文字方塊 71"/>
          <p:cNvSpPr txBox="1"/>
          <p:nvPr/>
        </p:nvSpPr>
        <p:spPr>
          <a:xfrm>
            <a:off x="1663606" y="4725144"/>
            <a:ext cx="4852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醫事類公務人員考試、法務部調查人員考試、地方人員特考</a:t>
            </a:r>
            <a:endParaRPr lang="zh-TW" altLang="en-US" sz="1400" dirty="0"/>
          </a:p>
        </p:txBody>
      </p:sp>
      <p:sp>
        <p:nvSpPr>
          <p:cNvPr id="74" name="文字方塊 73"/>
          <p:cNvSpPr txBox="1"/>
          <p:nvPr/>
        </p:nvSpPr>
        <p:spPr>
          <a:xfrm>
            <a:off x="1662638" y="5733256"/>
            <a:ext cx="4493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台糖、台肥、台鹽、台灣菸酒、中鋼、中油等國營單位</a:t>
            </a:r>
            <a:endParaRPr lang="zh-TW" altLang="en-US" sz="1400" dirty="0"/>
          </a:p>
        </p:txBody>
      </p:sp>
      <p:sp>
        <p:nvSpPr>
          <p:cNvPr id="75" name="文字方塊 74"/>
          <p:cNvSpPr txBox="1"/>
          <p:nvPr/>
        </p:nvSpPr>
        <p:spPr>
          <a:xfrm>
            <a:off x="1665540" y="6237312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生物化學工程師、細胞檢測工程師、製劑研發工程師、臨床研究員</a:t>
            </a:r>
            <a:endParaRPr lang="zh-TW" altLang="en-US" sz="1400" dirty="0"/>
          </a:p>
        </p:txBody>
      </p:sp>
      <p:sp>
        <p:nvSpPr>
          <p:cNvPr id="73" name="文字方塊 72"/>
          <p:cNvSpPr txBox="1"/>
          <p:nvPr/>
        </p:nvSpPr>
        <p:spPr>
          <a:xfrm>
            <a:off x="1663606" y="5229200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中研院、國衛院、工研院、食工所、農試所、生技中心、醫學中心</a:t>
            </a:r>
            <a:endParaRPr lang="zh-TW" altLang="en-US" sz="1400" dirty="0"/>
          </a:p>
        </p:txBody>
      </p:sp>
      <p:cxnSp>
        <p:nvCxnSpPr>
          <p:cNvPr id="82" name="直線接點 81"/>
          <p:cNvCxnSpPr/>
          <p:nvPr/>
        </p:nvCxnSpPr>
        <p:spPr>
          <a:xfrm>
            <a:off x="4139952" y="3068960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2198</Words>
  <Application>Microsoft Office PowerPoint</Application>
  <PresentationFormat>如螢幕大小 (4:3)</PresentationFormat>
  <Paragraphs>442</Paragraphs>
  <Slides>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tcu_user</dc:creator>
  <cp:lastModifiedBy>Windows 使用者</cp:lastModifiedBy>
  <cp:revision>146</cp:revision>
  <cp:lastPrinted>2018-04-29T06:00:35Z</cp:lastPrinted>
  <dcterms:created xsi:type="dcterms:W3CDTF">2014-01-07T01:59:40Z</dcterms:created>
  <dcterms:modified xsi:type="dcterms:W3CDTF">2021-12-13T08:32:06Z</dcterms:modified>
</cp:coreProperties>
</file>