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6" r:id="rId3"/>
    <p:sldId id="265" r:id="rId4"/>
    <p:sldId id="264" r:id="rId5"/>
    <p:sldId id="258" r:id="rId6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4242-AB6C-49FD-83E7-B54875FABB03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36A-89E6-4B8A-B5B5-99C21B5B7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05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2432348" y="585510"/>
            <a:ext cx="6639462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235415" y="699195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739470" y="843211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1099511" y="843211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1099510" y="1995339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14" name="圓角矩形 13"/>
          <p:cNvSpPr/>
          <p:nvPr/>
        </p:nvSpPr>
        <p:spPr>
          <a:xfrm>
            <a:off x="1099510" y="2931443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683686" y="699195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2539670" y="1131243"/>
            <a:ext cx="144016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/>
              <a:t>分子醫學與人類</a:t>
            </a:r>
            <a:r>
              <a:rPr lang="zh-TW" altLang="en-US" sz="900" dirty="0" smtClean="0"/>
              <a:t>遺傳 </a:t>
            </a:r>
            <a:endParaRPr lang="en-US" altLang="zh-TW" sz="900" dirty="0" smtClean="0"/>
          </a:p>
          <a:p>
            <a:r>
              <a:rPr lang="en-US" altLang="zh-TW" sz="900" dirty="0"/>
              <a:t> </a:t>
            </a:r>
            <a:r>
              <a:rPr lang="zh-TW" altLang="en-US" sz="900" dirty="0" smtClean="0"/>
              <a:t>學</a:t>
            </a:r>
            <a:r>
              <a:rPr lang="zh-TW" altLang="en-US" sz="900" dirty="0"/>
              <a:t>科技</a:t>
            </a:r>
            <a:r>
              <a:rPr lang="zh-TW" altLang="en-US" sz="900" dirty="0" smtClean="0"/>
              <a:t>新知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>
            <a:off x="523446" y="2715419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79512" y="51123"/>
            <a:ext cx="88569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108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地圖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(1082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學期起適用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)</a:t>
            </a:r>
            <a:endParaRPr lang="zh-TW" altLang="en-US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1027502" y="134726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027502" y="242738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027502" y="3363491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圓角矩形 29"/>
          <p:cNvSpPr/>
          <p:nvPr/>
        </p:nvSpPr>
        <p:spPr>
          <a:xfrm>
            <a:off x="2539670" y="2204864"/>
            <a:ext cx="151216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3" name="圓角矩形 32"/>
          <p:cNvSpPr/>
          <p:nvPr/>
        </p:nvSpPr>
        <p:spPr>
          <a:xfrm>
            <a:off x="2539670" y="3068960"/>
            <a:ext cx="1512168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35" name="圓角矩形 34"/>
          <p:cNvSpPr/>
          <p:nvPr/>
        </p:nvSpPr>
        <p:spPr>
          <a:xfrm>
            <a:off x="5924047" y="699195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56" name="向右箭號 55"/>
          <p:cNvSpPr/>
          <p:nvPr/>
        </p:nvSpPr>
        <p:spPr>
          <a:xfrm>
            <a:off x="2193060" y="141701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179630" y="2337377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179630" y="3219475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4339870" y="699195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42" name="圓角矩形 41"/>
          <p:cNvSpPr/>
          <p:nvPr/>
        </p:nvSpPr>
        <p:spPr>
          <a:xfrm>
            <a:off x="4267862" y="1203251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26786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4211960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7580229" y="699195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52" name="圓角矩形 51"/>
          <p:cNvSpPr/>
          <p:nvPr/>
        </p:nvSpPr>
        <p:spPr>
          <a:xfrm>
            <a:off x="592404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53" name="圓角矩形 52"/>
          <p:cNvSpPr/>
          <p:nvPr/>
        </p:nvSpPr>
        <p:spPr>
          <a:xfrm>
            <a:off x="5868144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55" name="圓角矩形 54"/>
          <p:cNvSpPr/>
          <p:nvPr/>
        </p:nvSpPr>
        <p:spPr>
          <a:xfrm>
            <a:off x="7452320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9" name="圓角化對角線角落矩形 38"/>
          <p:cNvSpPr/>
          <p:nvPr/>
        </p:nvSpPr>
        <p:spPr>
          <a:xfrm>
            <a:off x="536876" y="4227587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2555776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5760822" y="3429000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067944" y="3645024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8" name="圓角矩形 47"/>
          <p:cNvSpPr/>
          <p:nvPr/>
        </p:nvSpPr>
        <p:spPr>
          <a:xfrm>
            <a:off x="7524328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7343618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1" name="圓角矩形 50"/>
          <p:cNvSpPr/>
          <p:nvPr/>
        </p:nvSpPr>
        <p:spPr>
          <a:xfrm>
            <a:off x="5652120" y="3789040"/>
            <a:ext cx="1656184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：小鼠實驗模式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r>
              <a:rPr lang="en-US" altLang="zh-TW" sz="850" dirty="0" smtClean="0"/>
              <a:t>(1082</a:t>
            </a:r>
            <a:r>
              <a:rPr lang="zh-TW" altLang="en-US" sz="850" dirty="0" smtClean="0"/>
              <a:t>停開</a:t>
            </a:r>
            <a:r>
              <a:rPr lang="en-US" altLang="zh-TW" sz="850" dirty="0" smtClean="0"/>
              <a:t>, </a:t>
            </a:r>
            <a:r>
              <a:rPr lang="zh-TW" altLang="en-US" sz="850" dirty="0" smtClean="0"/>
              <a:t>單數學年開設</a:t>
            </a:r>
            <a:r>
              <a:rPr lang="en-US" altLang="zh-TW" sz="850" dirty="0" smtClean="0"/>
              <a:t>)</a:t>
            </a:r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</a:t>
            </a:r>
            <a:r>
              <a:rPr lang="zh-TW" altLang="en-US" sz="850" dirty="0" smtClean="0">
                <a:solidFill>
                  <a:schemeClr val="tx1"/>
                </a:solidFill>
              </a:rPr>
              <a:t>遺傳</a:t>
            </a:r>
            <a:r>
              <a:rPr lang="zh-TW" altLang="en-US" sz="850" dirty="0">
                <a:solidFill>
                  <a:schemeClr val="tx1"/>
                </a:solidFill>
              </a:rPr>
              <a:t>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r>
              <a:rPr lang="en-US" altLang="zh-TW" sz="850" dirty="0" smtClean="0">
                <a:solidFill>
                  <a:schemeClr val="tx1"/>
                </a:solidFill>
              </a:rPr>
              <a:t>(1082</a:t>
            </a:r>
            <a:r>
              <a:rPr lang="zh-TW" altLang="en-US" sz="850" dirty="0" smtClean="0">
                <a:solidFill>
                  <a:schemeClr val="tx1"/>
                </a:solidFill>
              </a:rPr>
              <a:t>停開</a:t>
            </a:r>
            <a:r>
              <a:rPr lang="en-US" altLang="zh-TW" sz="850" dirty="0" smtClean="0">
                <a:solidFill>
                  <a:schemeClr val="tx1"/>
                </a:solidFill>
              </a:rPr>
              <a:t>, </a:t>
            </a:r>
            <a:r>
              <a:rPr lang="zh-TW" altLang="en-US" sz="85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50" dirty="0" smtClean="0">
                <a:solidFill>
                  <a:schemeClr val="tx1"/>
                </a:solidFill>
              </a:rPr>
              <a:t>)</a:t>
            </a: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54" name="圓角矩形 53"/>
          <p:cNvSpPr/>
          <p:nvPr/>
        </p:nvSpPr>
        <p:spPr>
          <a:xfrm>
            <a:off x="5688124" y="5733256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en-US" altLang="zh-TW" sz="800" dirty="0" smtClean="0">
                <a:solidFill>
                  <a:schemeClr val="tx1"/>
                </a:solidFill>
              </a:rPr>
              <a:t>1071</a:t>
            </a:r>
            <a:r>
              <a:rPr lang="zh-TW" altLang="en-US" sz="800" dirty="0" smtClean="0">
                <a:solidFill>
                  <a:schemeClr val="tx1"/>
                </a:solidFill>
              </a:rPr>
              <a:t>及</a:t>
            </a:r>
            <a:r>
              <a:rPr lang="en-US" altLang="zh-TW" sz="800" dirty="0" smtClean="0">
                <a:solidFill>
                  <a:schemeClr val="tx1"/>
                </a:solidFill>
              </a:rPr>
              <a:t>1081</a:t>
            </a:r>
            <a:r>
              <a:rPr lang="zh-TW" altLang="en-US" sz="800" dirty="0" smtClean="0">
                <a:solidFill>
                  <a:schemeClr val="tx1"/>
                </a:solidFill>
              </a:rPr>
              <a:t>停</a:t>
            </a:r>
            <a:r>
              <a:rPr lang="zh-TW" altLang="en-US" sz="800" dirty="0">
                <a:solidFill>
                  <a:schemeClr val="tx1"/>
                </a:solidFill>
              </a:rPr>
              <a:t>開</a:t>
            </a:r>
            <a:r>
              <a:rPr lang="en-US" altLang="zh-TW" sz="800" dirty="0" smtClean="0">
                <a:solidFill>
                  <a:schemeClr val="tx1"/>
                </a:solidFill>
              </a:rPr>
              <a:t>, </a:t>
            </a:r>
            <a:r>
              <a:rPr lang="zh-TW" altLang="en-US" sz="800" dirty="0" smtClean="0">
                <a:solidFill>
                  <a:schemeClr val="tx1"/>
                </a:solidFill>
              </a:rPr>
              <a:t>雙數</a:t>
            </a:r>
            <a:r>
              <a:rPr lang="zh-TW" altLang="en-US" sz="800" dirty="0">
                <a:solidFill>
                  <a:schemeClr val="tx1"/>
                </a:solidFill>
              </a:rPr>
              <a:t>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59" name="圓角矩形 58"/>
          <p:cNvSpPr/>
          <p:nvPr/>
        </p:nvSpPr>
        <p:spPr>
          <a:xfrm>
            <a:off x="3995936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3959242" y="5157193"/>
            <a:ext cx="1620870" cy="14024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)(1082</a:t>
            </a:r>
            <a:r>
              <a:rPr lang="zh-TW" altLang="en-US" sz="800" dirty="0" smtClean="0">
                <a:solidFill>
                  <a:schemeClr val="tx1"/>
                </a:solidFill>
              </a:rPr>
              <a:t>停開</a:t>
            </a:r>
            <a:r>
              <a:rPr lang="en-US" altLang="zh-TW" sz="800" dirty="0" smtClean="0">
                <a:solidFill>
                  <a:schemeClr val="tx1"/>
                </a:solidFill>
              </a:rPr>
              <a:t>, 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2375066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2411760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64" name="圓角矩形 63"/>
          <p:cNvSpPr/>
          <p:nvPr/>
        </p:nvSpPr>
        <p:spPr>
          <a:xfrm>
            <a:off x="5852038" y="1203251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9589" y="6515471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108-1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108/10/23)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3725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32348" y="585510"/>
            <a:ext cx="6639462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35415" y="699195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39470" y="843211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1099511" y="843211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1099510" y="1995339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1099510" y="2931443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2683686" y="699195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11" name="圓角矩形 10"/>
          <p:cNvSpPr/>
          <p:nvPr/>
        </p:nvSpPr>
        <p:spPr>
          <a:xfrm>
            <a:off x="2539670" y="1131243"/>
            <a:ext cx="144016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/>
              <a:t>分子醫學與人類遺傳學科技</a:t>
            </a:r>
            <a:r>
              <a:rPr lang="zh-TW" altLang="en-US" sz="900" dirty="0" smtClean="0"/>
              <a:t>新知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12" name="直線單箭頭接點 11"/>
          <p:cNvCxnSpPr/>
          <p:nvPr/>
        </p:nvCxnSpPr>
        <p:spPr>
          <a:xfrm>
            <a:off x="523446" y="2715419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475441" y="51123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107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027502" y="134726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1027502" y="242738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1027502" y="3363491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圓角矩形 16"/>
          <p:cNvSpPr/>
          <p:nvPr/>
        </p:nvSpPr>
        <p:spPr>
          <a:xfrm>
            <a:off x="2539670" y="2204864"/>
            <a:ext cx="151216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18" name="圓角矩形 17"/>
          <p:cNvSpPr/>
          <p:nvPr/>
        </p:nvSpPr>
        <p:spPr>
          <a:xfrm>
            <a:off x="2539670" y="3068960"/>
            <a:ext cx="1512168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19" name="圓角矩形 18"/>
          <p:cNvSpPr/>
          <p:nvPr/>
        </p:nvSpPr>
        <p:spPr>
          <a:xfrm>
            <a:off x="5924047" y="699195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20" name="向右箭號 19"/>
          <p:cNvSpPr/>
          <p:nvPr/>
        </p:nvSpPr>
        <p:spPr>
          <a:xfrm>
            <a:off x="2193060" y="141701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>
            <a:off x="2179630" y="2337377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右箭號 21"/>
          <p:cNvSpPr/>
          <p:nvPr/>
        </p:nvSpPr>
        <p:spPr>
          <a:xfrm>
            <a:off x="2179630" y="3219475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22"/>
          <p:cNvSpPr/>
          <p:nvPr/>
        </p:nvSpPr>
        <p:spPr>
          <a:xfrm>
            <a:off x="4339870" y="699195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4" name="圓角矩形 23"/>
          <p:cNvSpPr/>
          <p:nvPr/>
        </p:nvSpPr>
        <p:spPr>
          <a:xfrm>
            <a:off x="4267862" y="1203251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426786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4211960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7580229" y="699195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28" name="圓角矩形 27"/>
          <p:cNvSpPr/>
          <p:nvPr/>
        </p:nvSpPr>
        <p:spPr>
          <a:xfrm>
            <a:off x="592404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5868144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30" name="圓角矩形 29"/>
          <p:cNvSpPr/>
          <p:nvPr/>
        </p:nvSpPr>
        <p:spPr>
          <a:xfrm>
            <a:off x="7452320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1" name="圓角化對角線角落矩形 30"/>
          <p:cNvSpPr/>
          <p:nvPr/>
        </p:nvSpPr>
        <p:spPr>
          <a:xfrm>
            <a:off x="536876" y="4227587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2555776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33" name="圓角矩形 32"/>
          <p:cNvSpPr/>
          <p:nvPr/>
        </p:nvSpPr>
        <p:spPr>
          <a:xfrm>
            <a:off x="5760822" y="3501008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7524328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7343618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5652120" y="3867547"/>
            <a:ext cx="1656184" cy="17937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：小鼠實驗模式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r>
              <a:rPr lang="en-US" altLang="zh-TW" sz="850" dirty="0"/>
              <a:t>(1082</a:t>
            </a:r>
            <a:r>
              <a:rPr lang="zh-TW" altLang="en-US" sz="850" dirty="0"/>
              <a:t>停開</a:t>
            </a:r>
            <a:r>
              <a:rPr lang="en-US" altLang="zh-TW" sz="850" dirty="0"/>
              <a:t>, </a:t>
            </a:r>
            <a:r>
              <a:rPr lang="zh-TW" altLang="en-US" sz="850" dirty="0"/>
              <a:t>單數學年開設</a:t>
            </a:r>
            <a:r>
              <a:rPr lang="en-US" altLang="zh-TW" sz="850" dirty="0"/>
              <a:t>)</a:t>
            </a:r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</a:t>
            </a:r>
            <a:r>
              <a:rPr lang="zh-TW" altLang="en-US" sz="850" dirty="0" smtClean="0">
                <a:solidFill>
                  <a:schemeClr val="tx1"/>
                </a:solidFill>
              </a:rPr>
              <a:t>遺傳</a:t>
            </a:r>
            <a:r>
              <a:rPr lang="zh-TW" altLang="en-US" sz="850" dirty="0">
                <a:solidFill>
                  <a:schemeClr val="tx1"/>
                </a:solidFill>
              </a:rPr>
              <a:t>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r>
              <a:rPr lang="en-US" altLang="zh-TW" sz="850" dirty="0">
                <a:solidFill>
                  <a:schemeClr val="tx1"/>
                </a:solidFill>
              </a:rPr>
              <a:t>(1082</a:t>
            </a:r>
            <a:r>
              <a:rPr lang="zh-TW" altLang="en-US" sz="850" dirty="0">
                <a:solidFill>
                  <a:schemeClr val="tx1"/>
                </a:solidFill>
              </a:rPr>
              <a:t>停開</a:t>
            </a:r>
            <a:r>
              <a:rPr lang="en-US" altLang="zh-TW" sz="850" dirty="0">
                <a:solidFill>
                  <a:schemeClr val="tx1"/>
                </a:solidFill>
              </a:rPr>
              <a:t>, </a:t>
            </a:r>
            <a:r>
              <a:rPr lang="zh-TW" altLang="en-US" sz="850" dirty="0">
                <a:solidFill>
                  <a:schemeClr val="tx1"/>
                </a:solidFill>
              </a:rPr>
              <a:t>雙數學年開設</a:t>
            </a:r>
            <a:r>
              <a:rPr lang="en-US" altLang="zh-TW" sz="850" dirty="0">
                <a:solidFill>
                  <a:schemeClr val="tx1"/>
                </a:solidFill>
              </a:rPr>
              <a:t>)</a:t>
            </a: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5688124" y="5733256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en-US" altLang="zh-TW" sz="800" dirty="0" smtClean="0">
                <a:solidFill>
                  <a:schemeClr val="tx1"/>
                </a:solidFill>
              </a:rPr>
              <a:t>1071</a:t>
            </a:r>
            <a:r>
              <a:rPr lang="zh-TW" altLang="en-US" sz="800" dirty="0" smtClean="0">
                <a:solidFill>
                  <a:schemeClr val="tx1"/>
                </a:solidFill>
              </a:rPr>
              <a:t>及</a:t>
            </a:r>
            <a:r>
              <a:rPr lang="en-US" altLang="zh-TW" sz="800" dirty="0" smtClean="0">
                <a:solidFill>
                  <a:schemeClr val="tx1"/>
                </a:solidFill>
              </a:rPr>
              <a:t>1081</a:t>
            </a:r>
            <a:r>
              <a:rPr lang="zh-TW" altLang="en-US" sz="800" dirty="0" smtClean="0">
                <a:solidFill>
                  <a:schemeClr val="tx1"/>
                </a:solidFill>
              </a:rPr>
              <a:t>停</a:t>
            </a:r>
            <a:r>
              <a:rPr lang="zh-TW" altLang="en-US" sz="800" dirty="0">
                <a:solidFill>
                  <a:schemeClr val="tx1"/>
                </a:solidFill>
              </a:rPr>
              <a:t>開</a:t>
            </a:r>
            <a:r>
              <a:rPr lang="en-US" altLang="zh-TW" sz="800" dirty="0" smtClean="0">
                <a:solidFill>
                  <a:schemeClr val="tx1"/>
                </a:solidFill>
              </a:rPr>
              <a:t>, </a:t>
            </a:r>
            <a:r>
              <a:rPr lang="zh-TW" altLang="en-US" sz="800" dirty="0" smtClean="0">
                <a:solidFill>
                  <a:schemeClr val="tx1"/>
                </a:solidFill>
              </a:rPr>
              <a:t>雙數</a:t>
            </a:r>
            <a:r>
              <a:rPr lang="zh-TW" altLang="en-US" sz="800" dirty="0">
                <a:solidFill>
                  <a:schemeClr val="tx1"/>
                </a:solidFill>
              </a:rPr>
              <a:t>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3995936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3959242" y="5157192"/>
            <a:ext cx="1620870" cy="14024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分析化學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含儀器分析</a:t>
            </a:r>
            <a:r>
              <a:rPr lang="en-US" altLang="zh-TW" sz="800" dirty="0">
                <a:solidFill>
                  <a:schemeClr val="tx1"/>
                </a:solidFill>
              </a:rPr>
              <a:t>)(1082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 </a:t>
            </a:r>
            <a:r>
              <a:rPr lang="zh-TW" altLang="en-US" sz="800" dirty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375066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2411760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139952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5852038" y="1203251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469589" y="6515471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108-1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108/10/23)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199925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555776" y="692696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9" name="圓角矩形 8"/>
          <p:cNvSpPr/>
          <p:nvPr/>
        </p:nvSpPr>
        <p:spPr>
          <a:xfrm>
            <a:off x="2411760" y="1196752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106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圓角矩形 14"/>
          <p:cNvSpPr/>
          <p:nvPr/>
        </p:nvSpPr>
        <p:spPr>
          <a:xfrm>
            <a:off x="2411760" y="2060848"/>
            <a:ext cx="15121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16" name="圓角矩形 15"/>
          <p:cNvSpPr/>
          <p:nvPr/>
        </p:nvSpPr>
        <p:spPr>
          <a:xfrm>
            <a:off x="2411760" y="2996952"/>
            <a:ext cx="1512168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17" name="圓角矩形 16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18" name="向右箭號 17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2" name="圓角矩形 21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413995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139952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27" name="圓角矩形 26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8" name="圓角矩形 27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0" name="圓角化對角線角落矩形 29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2483768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32" name="圓角矩形 31"/>
          <p:cNvSpPr/>
          <p:nvPr/>
        </p:nvSpPr>
        <p:spPr>
          <a:xfrm>
            <a:off x="5724128" y="3573016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4067944" y="3645024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7308304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5580112" y="3933056"/>
            <a:ext cx="1656184" cy="18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 smtClean="0"/>
              <a:t>：小鼠實驗模式概論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r>
              <a:rPr lang="en-US" altLang="zh-TW" sz="850" dirty="0"/>
              <a:t>(1082</a:t>
            </a:r>
            <a:r>
              <a:rPr lang="zh-TW" altLang="en-US" sz="850" dirty="0"/>
              <a:t>停開</a:t>
            </a:r>
            <a:r>
              <a:rPr lang="en-US" altLang="zh-TW" sz="850" dirty="0"/>
              <a:t>, </a:t>
            </a:r>
            <a:r>
              <a:rPr lang="zh-TW" altLang="en-US" sz="850" dirty="0"/>
              <a:t>單數學年開設</a:t>
            </a:r>
            <a:r>
              <a:rPr lang="en-US" altLang="zh-TW" sz="850" dirty="0"/>
              <a:t>)</a:t>
            </a:r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分子遺傳學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r>
              <a:rPr lang="en-US" altLang="zh-TW" sz="850" dirty="0">
                <a:solidFill>
                  <a:schemeClr val="tx1"/>
                </a:solidFill>
              </a:rPr>
              <a:t>(1082</a:t>
            </a:r>
            <a:r>
              <a:rPr lang="zh-TW" altLang="en-US" sz="850" dirty="0">
                <a:solidFill>
                  <a:schemeClr val="tx1"/>
                </a:solidFill>
              </a:rPr>
              <a:t>停開</a:t>
            </a:r>
            <a:r>
              <a:rPr lang="en-US" altLang="zh-TW" sz="850" dirty="0">
                <a:solidFill>
                  <a:schemeClr val="tx1"/>
                </a:solidFill>
              </a:rPr>
              <a:t>, </a:t>
            </a:r>
            <a:r>
              <a:rPr lang="zh-TW" altLang="en-US" sz="850" dirty="0">
                <a:solidFill>
                  <a:schemeClr val="tx1"/>
                </a:solidFill>
              </a:rPr>
              <a:t>雙數學年開設</a:t>
            </a:r>
            <a:r>
              <a:rPr lang="en-US" altLang="zh-TW" sz="850" dirty="0">
                <a:solidFill>
                  <a:schemeClr val="tx1"/>
                </a:solidFill>
              </a:rPr>
              <a:t>)</a:t>
            </a: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5652810" y="5805264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en-US" altLang="zh-TW" sz="800" dirty="0" smtClean="0">
                <a:solidFill>
                  <a:schemeClr val="tx1"/>
                </a:solidFill>
              </a:rPr>
              <a:t>1071</a:t>
            </a:r>
            <a:r>
              <a:rPr lang="zh-TW" altLang="en-US" sz="800" dirty="0" smtClean="0">
                <a:solidFill>
                  <a:schemeClr val="tx1"/>
                </a:solidFill>
              </a:rPr>
              <a:t>及</a:t>
            </a:r>
            <a:r>
              <a:rPr lang="en-US" altLang="zh-TW" sz="800" dirty="0" smtClean="0">
                <a:solidFill>
                  <a:schemeClr val="tx1"/>
                </a:solidFill>
              </a:rPr>
              <a:t>1081</a:t>
            </a:r>
            <a:r>
              <a:rPr lang="zh-TW" altLang="en-US" sz="800" dirty="0" smtClean="0">
                <a:solidFill>
                  <a:schemeClr val="tx1"/>
                </a:solidFill>
              </a:rPr>
              <a:t>停</a:t>
            </a:r>
            <a:r>
              <a:rPr lang="zh-TW" altLang="en-US" sz="800" dirty="0">
                <a:solidFill>
                  <a:schemeClr val="tx1"/>
                </a:solidFill>
              </a:rPr>
              <a:t>開</a:t>
            </a:r>
            <a:r>
              <a:rPr lang="en-US" altLang="zh-TW" sz="800" dirty="0">
                <a:solidFill>
                  <a:schemeClr val="tx1"/>
                </a:solidFill>
              </a:rPr>
              <a:t>,</a:t>
            </a:r>
            <a:r>
              <a:rPr lang="zh-TW" altLang="en-US" sz="800" dirty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3923928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3923928" y="5301210"/>
            <a:ext cx="1584176" cy="12584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r>
              <a:rPr lang="zh-TW" altLang="en-US" sz="800" dirty="0">
                <a:solidFill>
                  <a:schemeClr val="tx1"/>
                </a:solidFill>
              </a:rPr>
              <a:t> </a:t>
            </a:r>
            <a:r>
              <a:rPr lang="en-US" altLang="zh-TW" sz="800" dirty="0" smtClean="0">
                <a:solidFill>
                  <a:schemeClr val="tx1"/>
                </a:solidFill>
              </a:rPr>
              <a:t>(1082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 </a:t>
            </a:r>
            <a:r>
              <a:rPr lang="zh-TW" altLang="en-US" sz="800" dirty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339752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2339752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9589" y="6515471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108-1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108/10/23)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321413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105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向右箭號 11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化對角線角落矩形 14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5536" y="6550223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108-1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108/10/23)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19" name="圓角矩形 18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0" name="圓角矩形 19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24" name="圓角矩形 23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5724128" y="3429000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26" name="圓角矩形 25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7380312" y="3994094"/>
            <a:ext cx="1656184" cy="12601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5580112" y="3789040"/>
            <a:ext cx="1656184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</a:p>
          <a:p>
            <a:r>
              <a:rPr lang="en-US" altLang="zh-TW" sz="850" dirty="0" smtClean="0"/>
              <a:t>               (</a:t>
            </a:r>
            <a:r>
              <a:rPr lang="zh-TW" altLang="en-US" sz="850" dirty="0" smtClean="0"/>
              <a:t>自</a:t>
            </a:r>
            <a:r>
              <a:rPr lang="en-US" altLang="zh-TW" sz="850" dirty="0" smtClean="0"/>
              <a:t>1082</a:t>
            </a:r>
            <a:r>
              <a:rPr lang="zh-TW" altLang="en-US" sz="850" dirty="0" smtClean="0"/>
              <a:t>起停開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r>
              <a:rPr lang="en-US" altLang="zh-TW" sz="850" dirty="0"/>
              <a:t>(1082</a:t>
            </a:r>
            <a:r>
              <a:rPr lang="zh-TW" altLang="en-US" sz="850" dirty="0"/>
              <a:t>停開</a:t>
            </a:r>
            <a:r>
              <a:rPr lang="en-US" altLang="zh-TW" sz="850" dirty="0"/>
              <a:t>, </a:t>
            </a:r>
            <a:r>
              <a:rPr lang="zh-TW" altLang="en-US" sz="850" dirty="0"/>
              <a:t>單數學年開設</a:t>
            </a:r>
            <a:r>
              <a:rPr lang="en-US" altLang="zh-TW" sz="850" dirty="0"/>
              <a:t>)</a:t>
            </a:r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分子遺傳學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r>
              <a:rPr lang="en-US" altLang="zh-TW" sz="850" dirty="0">
                <a:solidFill>
                  <a:schemeClr val="tx1"/>
                </a:solidFill>
              </a:rPr>
              <a:t>(1082</a:t>
            </a:r>
            <a:r>
              <a:rPr lang="zh-TW" altLang="en-US" sz="850" dirty="0">
                <a:solidFill>
                  <a:schemeClr val="tx1"/>
                </a:solidFill>
              </a:rPr>
              <a:t>停開</a:t>
            </a:r>
            <a:r>
              <a:rPr lang="en-US" altLang="zh-TW" sz="850" dirty="0">
                <a:solidFill>
                  <a:schemeClr val="tx1"/>
                </a:solidFill>
              </a:rPr>
              <a:t>, </a:t>
            </a:r>
            <a:r>
              <a:rPr lang="zh-TW" altLang="en-US" sz="850" dirty="0">
                <a:solidFill>
                  <a:schemeClr val="tx1"/>
                </a:solidFill>
              </a:rPr>
              <a:t>雙數學年開設</a:t>
            </a:r>
            <a:r>
              <a:rPr lang="en-US" altLang="zh-TW" sz="850" dirty="0">
                <a:solidFill>
                  <a:schemeClr val="tx1"/>
                </a:solidFill>
              </a:rPr>
              <a:t>)</a:t>
            </a: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5652810" y="5805263"/>
            <a:ext cx="1511478" cy="8988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 smtClean="0">
                <a:solidFill>
                  <a:schemeClr val="tx1"/>
                </a:solidFill>
              </a:rPr>
              <a:t>(1071</a:t>
            </a:r>
            <a:r>
              <a:rPr lang="zh-TW" altLang="en-US" sz="800" dirty="0" smtClean="0">
                <a:solidFill>
                  <a:schemeClr val="tx1"/>
                </a:solidFill>
              </a:rPr>
              <a:t>及</a:t>
            </a:r>
            <a:r>
              <a:rPr lang="en-US" altLang="zh-TW" sz="800" dirty="0" smtClean="0">
                <a:solidFill>
                  <a:schemeClr val="tx1"/>
                </a:solidFill>
              </a:rPr>
              <a:t>1081</a:t>
            </a:r>
            <a:r>
              <a:rPr lang="zh-TW" altLang="en-US" sz="800" dirty="0" smtClean="0">
                <a:solidFill>
                  <a:schemeClr val="tx1"/>
                </a:solidFill>
              </a:rPr>
              <a:t>停開</a:t>
            </a:r>
            <a:r>
              <a:rPr lang="en-US" altLang="zh-TW" sz="800" dirty="0" smtClean="0">
                <a:solidFill>
                  <a:schemeClr val="tx1"/>
                </a:solidFill>
              </a:rPr>
              <a:t>, 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4139952" y="2276872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4139952" y="2950785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3923928" y="3969060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00" u="sng" dirty="0" smtClean="0"/>
              <a:t>應用合成生物學</a:t>
            </a:r>
            <a:r>
              <a:rPr lang="en-US" altLang="zh-TW" sz="800" u="sng" dirty="0" smtClean="0"/>
              <a:t>(</a:t>
            </a:r>
            <a:r>
              <a:rPr lang="zh-TW" altLang="en-US" sz="800" u="sng" dirty="0" smtClean="0"/>
              <a:t>一</a:t>
            </a:r>
            <a:r>
              <a:rPr lang="en-US" altLang="zh-TW" sz="800" u="sng" dirty="0" smtClean="0"/>
              <a:t>)</a:t>
            </a:r>
            <a:endParaRPr lang="en-US" altLang="zh-TW" sz="800" u="sng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3923928" y="5265205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r>
              <a:rPr lang="zh-TW" altLang="en-US" sz="800" dirty="0">
                <a:solidFill>
                  <a:schemeClr val="tx1"/>
                </a:solidFill>
              </a:rPr>
              <a:t> </a:t>
            </a:r>
            <a:r>
              <a:rPr lang="en-US" altLang="zh-TW" sz="800" dirty="0" smtClean="0">
                <a:solidFill>
                  <a:schemeClr val="tx1"/>
                </a:solidFill>
              </a:rPr>
              <a:t>(1082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 </a:t>
            </a:r>
            <a:r>
              <a:rPr lang="zh-TW" altLang="en-US" sz="800" dirty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2627784" y="656692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37" name="圓角矩形 36"/>
          <p:cNvSpPr/>
          <p:nvPr/>
        </p:nvSpPr>
        <p:spPr>
          <a:xfrm>
            <a:off x="2483768" y="1160748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2483768" y="2024844"/>
            <a:ext cx="15121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9" name="圓角矩形 38"/>
          <p:cNvSpPr/>
          <p:nvPr/>
        </p:nvSpPr>
        <p:spPr>
          <a:xfrm>
            <a:off x="2483768" y="2960948"/>
            <a:ext cx="1512168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40" name="圓角矩形 39"/>
          <p:cNvSpPr/>
          <p:nvPr/>
        </p:nvSpPr>
        <p:spPr>
          <a:xfrm>
            <a:off x="2555776" y="3609020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2339752" y="5481228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2339752" y="3969060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44" name="圓角化對角線角落矩形 43"/>
          <p:cNvSpPr/>
          <p:nvPr/>
        </p:nvSpPr>
        <p:spPr>
          <a:xfrm>
            <a:off x="408966" y="5567084"/>
            <a:ext cx="1800200" cy="74223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1300" b="1" dirty="0" smtClean="0">
                <a:solidFill>
                  <a:schemeClr val="bg1"/>
                </a:solidFill>
              </a:rPr>
              <a:t>備註：</a:t>
            </a:r>
            <a:r>
              <a:rPr lang="zh-TW" altLang="en-US" sz="1300" dirty="0" smtClean="0">
                <a:solidFill>
                  <a:schemeClr val="bg1"/>
                </a:solidFill>
              </a:rPr>
              <a:t>畢業前四學群中至少選修二學群共</a:t>
            </a:r>
            <a:r>
              <a:rPr lang="en-US" altLang="zh-TW" sz="1300" dirty="0" smtClean="0">
                <a:solidFill>
                  <a:schemeClr val="bg1"/>
                </a:solidFill>
              </a:rPr>
              <a:t>4</a:t>
            </a:r>
            <a:r>
              <a:rPr lang="zh-TW" altLang="en-US" sz="1300" dirty="0" smtClean="0">
                <a:solidFill>
                  <a:schemeClr val="bg1"/>
                </a:solidFill>
              </a:rPr>
              <a:t>學分</a:t>
            </a:r>
            <a:endParaRPr lang="zh-TW" altLang="en-US" sz="1300" dirty="0">
              <a:solidFill>
                <a:schemeClr val="bg1"/>
              </a:solidFill>
            </a:endParaRPr>
          </a:p>
        </p:txBody>
      </p:sp>
      <p:cxnSp>
        <p:nvCxnSpPr>
          <p:cNvPr id="45" name="直線單箭頭接點 44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升學</a:t>
            </a:r>
            <a:endParaRPr lang="zh-TW" altLang="en-US" sz="1050" dirty="0"/>
          </a:p>
        </p:txBody>
      </p:sp>
      <p:sp>
        <p:nvSpPr>
          <p:cNvPr id="5" name="矩形 4"/>
          <p:cNvSpPr/>
          <p:nvPr/>
        </p:nvSpPr>
        <p:spPr>
          <a:xfrm>
            <a:off x="2843808" y="3212976"/>
            <a:ext cx="25202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分子生物暨人類遺傳學系學士班</a:t>
            </a:r>
            <a:endParaRPr lang="zh-TW" altLang="en-US" sz="1050" dirty="0"/>
          </a:p>
        </p:txBody>
      </p:sp>
      <p:sp>
        <p:nvSpPr>
          <p:cNvPr id="6" name="矩形 5"/>
          <p:cNvSpPr/>
          <p:nvPr/>
        </p:nvSpPr>
        <p:spPr>
          <a:xfrm>
            <a:off x="5436096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就業</a:t>
            </a:r>
            <a:endParaRPr lang="zh-TW" altLang="en-US" sz="105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2411760" y="3068960"/>
            <a:ext cx="338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7565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生醫類</a:t>
            </a:r>
            <a:endParaRPr lang="zh-TW" altLang="en-US" sz="1050" dirty="0"/>
          </a:p>
        </p:txBody>
      </p:sp>
      <p:sp>
        <p:nvSpPr>
          <p:cNvPr id="12" name="矩形 11"/>
          <p:cNvSpPr/>
          <p:nvPr/>
        </p:nvSpPr>
        <p:spPr>
          <a:xfrm>
            <a:off x="2627784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跨領域類</a:t>
            </a:r>
            <a:endParaRPr lang="zh-TW" altLang="en-US" sz="1050" dirty="0"/>
          </a:p>
        </p:txBody>
      </p:sp>
      <p:sp>
        <p:nvSpPr>
          <p:cNvPr id="13" name="矩形 12"/>
          <p:cNvSpPr/>
          <p:nvPr/>
        </p:nvSpPr>
        <p:spPr>
          <a:xfrm>
            <a:off x="1475656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</a:t>
            </a:r>
            <a:endParaRPr lang="zh-TW" altLang="en-US" sz="1050" dirty="0"/>
          </a:p>
        </p:txBody>
      </p:sp>
      <p:sp>
        <p:nvSpPr>
          <p:cNvPr id="14" name="矩形 13"/>
          <p:cNvSpPr/>
          <p:nvPr/>
        </p:nvSpPr>
        <p:spPr>
          <a:xfrm>
            <a:off x="2339752" y="1304764"/>
            <a:ext cx="1296144" cy="3960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碩士班、</a:t>
            </a:r>
            <a:r>
              <a:rPr lang="en-US" altLang="zh-TW" sz="1050" dirty="0" smtClean="0"/>
              <a:t/>
            </a:r>
            <a:br>
              <a:rPr lang="en-US" altLang="zh-TW" sz="1050" dirty="0" smtClean="0"/>
            </a:br>
            <a:r>
              <a:rPr lang="zh-TW" altLang="en-US" sz="1050" dirty="0" smtClean="0"/>
              <a:t>學士後學程</a:t>
            </a:r>
            <a:endParaRPr lang="zh-TW" altLang="en-US" sz="1050" dirty="0"/>
          </a:p>
        </p:txBody>
      </p:sp>
      <p:sp>
        <p:nvSpPr>
          <p:cNvPr id="16" name="圓角矩形 15"/>
          <p:cNvSpPr/>
          <p:nvPr/>
        </p:nvSpPr>
        <p:spPr>
          <a:xfrm>
            <a:off x="1619672" y="692696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2771800" y="692696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3923928" y="692696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9" name="圓角矩形 18"/>
          <p:cNvSpPr/>
          <p:nvPr/>
        </p:nvSpPr>
        <p:spPr>
          <a:xfrm>
            <a:off x="5004048" y="692696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084168" y="69269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7164288" y="692696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35597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公職</a:t>
            </a:r>
            <a:endParaRPr lang="zh-TW" altLang="en-US" sz="1050" dirty="0"/>
          </a:p>
        </p:txBody>
      </p:sp>
      <p:sp>
        <p:nvSpPr>
          <p:cNvPr id="22" name="矩形 21"/>
          <p:cNvSpPr/>
          <p:nvPr/>
        </p:nvSpPr>
        <p:spPr>
          <a:xfrm>
            <a:off x="377991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國考</a:t>
            </a:r>
            <a:endParaRPr lang="zh-TW" altLang="en-US" sz="1050" dirty="0"/>
          </a:p>
        </p:txBody>
      </p:sp>
      <p:sp>
        <p:nvSpPr>
          <p:cNvPr id="23" name="矩形 22"/>
          <p:cNvSpPr/>
          <p:nvPr/>
        </p:nvSpPr>
        <p:spPr>
          <a:xfrm>
            <a:off x="486003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公部門</a:t>
            </a:r>
            <a:endParaRPr lang="zh-TW" altLang="en-US" sz="1050" dirty="0"/>
          </a:p>
        </p:txBody>
      </p:sp>
      <p:sp>
        <p:nvSpPr>
          <p:cNvPr id="24" name="矩形 23"/>
          <p:cNvSpPr/>
          <p:nvPr/>
        </p:nvSpPr>
        <p:spPr>
          <a:xfrm>
            <a:off x="651621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非公職</a:t>
            </a:r>
            <a:endParaRPr lang="zh-TW" altLang="en-US" sz="1050" dirty="0"/>
          </a:p>
        </p:txBody>
      </p:sp>
      <p:sp>
        <p:nvSpPr>
          <p:cNvPr id="25" name="矩形 24"/>
          <p:cNvSpPr/>
          <p:nvPr/>
        </p:nvSpPr>
        <p:spPr>
          <a:xfrm>
            <a:off x="594015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國營</a:t>
            </a:r>
            <a:endParaRPr lang="zh-TW" altLang="en-US" sz="1050" dirty="0"/>
          </a:p>
        </p:txBody>
      </p:sp>
      <p:sp>
        <p:nvSpPr>
          <p:cNvPr id="26" name="矩形 25"/>
          <p:cNvSpPr/>
          <p:nvPr/>
        </p:nvSpPr>
        <p:spPr>
          <a:xfrm>
            <a:off x="702027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企業</a:t>
            </a:r>
            <a:endParaRPr lang="zh-TW" altLang="en-US" sz="105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47664" y="11663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分子生物暨人類遺傳學系學士班 畢業生未來出路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1" name="直線單箭頭接點 30"/>
          <p:cNvCxnSpPr>
            <a:endCxn id="4" idx="2"/>
          </p:cNvCxnSpPr>
          <p:nvPr/>
        </p:nvCxnSpPr>
        <p:spPr>
          <a:xfrm flipV="1">
            <a:off x="24117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579613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835696" y="2420888"/>
            <a:ext cx="11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4" idx="0"/>
          </p:cNvCxnSpPr>
          <p:nvPr/>
        </p:nvCxnSpPr>
        <p:spPr>
          <a:xfrm>
            <a:off x="2411760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11" idx="2"/>
          </p:cNvCxnSpPr>
          <p:nvPr/>
        </p:nvCxnSpPr>
        <p:spPr>
          <a:xfrm flipV="1">
            <a:off x="183569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298782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1" idx="0"/>
            <a:endCxn id="13" idx="2"/>
          </p:cNvCxnSpPr>
          <p:nvPr/>
        </p:nvCxnSpPr>
        <p:spPr>
          <a:xfrm flipV="1">
            <a:off x="183569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V="1">
            <a:off x="2987824" y="1664804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835696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2987824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716016" y="2420888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471601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687625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413995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71601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22" idx="2"/>
          </p:cNvCxnSpPr>
          <p:nvPr/>
        </p:nvCxnSpPr>
        <p:spPr>
          <a:xfrm flipV="1">
            <a:off x="413995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22007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413995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522007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630019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738031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5796136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630019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87625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V="1">
            <a:off x="630019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V="1">
            <a:off x="738031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圓角矩形 63"/>
          <p:cNvSpPr/>
          <p:nvPr/>
        </p:nvSpPr>
        <p:spPr>
          <a:xfrm>
            <a:off x="1187624" y="3717032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187624" y="4221088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6" name="圓角矩形 65"/>
          <p:cNvSpPr/>
          <p:nvPr/>
        </p:nvSpPr>
        <p:spPr>
          <a:xfrm>
            <a:off x="1187624" y="4725144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7" name="圓角矩形 66"/>
          <p:cNvSpPr/>
          <p:nvPr/>
        </p:nvSpPr>
        <p:spPr>
          <a:xfrm>
            <a:off x="1187624" y="5229200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68" name="圓角矩形 67"/>
          <p:cNvSpPr/>
          <p:nvPr/>
        </p:nvSpPr>
        <p:spPr>
          <a:xfrm>
            <a:off x="1187624" y="573325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69" name="圓角矩形 68"/>
          <p:cNvSpPr/>
          <p:nvPr/>
        </p:nvSpPr>
        <p:spPr>
          <a:xfrm>
            <a:off x="1187624" y="6237312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664523" y="3717032"/>
            <a:ext cx="442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分子醫學、生物醫學、生物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產業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科技、生物醫學工程</a:t>
            </a:r>
            <a:endParaRPr lang="zh-TW" altLang="en-US" sz="1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661671" y="4273351"/>
            <a:ext cx="6472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專利研究所、農業化學、環境工程等研究所、學士後中、西醫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1663606" y="4725144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醫事類公務人員考試、法務部調查人員考試、地方人員特考</a:t>
            </a:r>
            <a:endParaRPr lang="zh-TW" altLang="en-US" sz="1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1662638" y="573325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台糖、台肥、台鹽、台灣菸酒、中鋼、中油等國營單位</a:t>
            </a:r>
            <a:endParaRPr lang="zh-TW" altLang="en-US" sz="1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1665540" y="6237312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生物化學工程師、細胞檢測工程師、製劑研發工程師、臨床研究員</a:t>
            </a:r>
            <a:endParaRPr lang="zh-TW" altLang="en-US" sz="1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1663606" y="5229200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中研院、國衛院、工研院、食工所、農試所、生技中心、醫學中心</a:t>
            </a:r>
            <a:endParaRPr lang="zh-TW" altLang="en-US" sz="1400" dirty="0"/>
          </a:p>
        </p:txBody>
      </p:sp>
      <p:cxnSp>
        <p:nvCxnSpPr>
          <p:cNvPr id="82" name="直線接點 81"/>
          <p:cNvCxnSpPr/>
          <p:nvPr/>
        </p:nvCxnSpPr>
        <p:spPr>
          <a:xfrm>
            <a:off x="4139952" y="30689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2256</Words>
  <Application>Microsoft Office PowerPoint</Application>
  <PresentationFormat>如螢幕大小 (4:3)</PresentationFormat>
  <Paragraphs>446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Windows 使用者</cp:lastModifiedBy>
  <cp:revision>139</cp:revision>
  <cp:lastPrinted>2018-04-29T06:00:35Z</cp:lastPrinted>
  <dcterms:created xsi:type="dcterms:W3CDTF">2014-01-07T01:59:40Z</dcterms:created>
  <dcterms:modified xsi:type="dcterms:W3CDTF">2021-12-13T08:27:55Z</dcterms:modified>
</cp:coreProperties>
</file>