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8" r:id="rId3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8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84242-AB6C-49FD-83E7-B54875FABB03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1236A-89E6-4B8A-B5B5-99C21B5B7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38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36A-89E6-4B8A-B5B5-99C21B5B703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矩形 60"/>
          <p:cNvSpPr/>
          <p:nvPr/>
        </p:nvSpPr>
        <p:spPr>
          <a:xfrm>
            <a:off x="7452320" y="692696"/>
            <a:ext cx="648072" cy="576064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059832" y="692696"/>
            <a:ext cx="3960440" cy="576064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155509" y="908720"/>
            <a:ext cx="456051" cy="540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碩士班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 smtClean="0"/>
              <a:t>培養具備分子生物暨人類遺傳知識與研究能力之專業人才</a:t>
            </a:r>
            <a:endParaRPr lang="zh-TW" altLang="en-US" sz="1050" dirty="0"/>
          </a:p>
        </p:txBody>
      </p:sp>
      <p:sp>
        <p:nvSpPr>
          <p:cNvPr id="11" name="圓角矩形 10"/>
          <p:cNvSpPr/>
          <p:nvPr/>
        </p:nvSpPr>
        <p:spPr>
          <a:xfrm>
            <a:off x="923595" y="1628800"/>
            <a:ext cx="288032" cy="41044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12" name="圓角矩形 11"/>
          <p:cNvSpPr/>
          <p:nvPr/>
        </p:nvSpPr>
        <p:spPr>
          <a:xfrm>
            <a:off x="1403649" y="1628800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 smtClean="0"/>
              <a:t>具備分子生物暨人類遺傳專業知識的能力</a:t>
            </a:r>
            <a:endParaRPr lang="zh-TW" altLang="en-US" sz="1050" dirty="0"/>
          </a:p>
        </p:txBody>
      </p:sp>
      <p:sp>
        <p:nvSpPr>
          <p:cNvPr id="13" name="圓角矩形 12"/>
          <p:cNvSpPr/>
          <p:nvPr/>
        </p:nvSpPr>
        <p:spPr>
          <a:xfrm>
            <a:off x="1403648" y="3284984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 smtClean="0"/>
              <a:t>具備分子生物暨人類遺傳研究設計的能力</a:t>
            </a:r>
            <a:endParaRPr lang="zh-TW" altLang="en-US" sz="1050" dirty="0"/>
          </a:p>
        </p:txBody>
      </p:sp>
      <p:sp>
        <p:nvSpPr>
          <p:cNvPr id="14" name="圓角矩形 13"/>
          <p:cNvSpPr/>
          <p:nvPr/>
        </p:nvSpPr>
        <p:spPr>
          <a:xfrm>
            <a:off x="1403648" y="47251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 smtClean="0"/>
              <a:t>具備思辨分析、學術口頭表達及論文寫作能力</a:t>
            </a:r>
            <a:endParaRPr lang="zh-TW" altLang="en-US" sz="1050" dirty="0"/>
          </a:p>
        </p:txBody>
      </p:sp>
      <p:sp>
        <p:nvSpPr>
          <p:cNvPr id="8" name="圓角矩形 7"/>
          <p:cNvSpPr/>
          <p:nvPr/>
        </p:nvSpPr>
        <p:spPr>
          <a:xfrm>
            <a:off x="3347863" y="764704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碩一必修</a:t>
            </a:r>
            <a:endParaRPr lang="zh-TW" altLang="en-US" sz="1700" dirty="0"/>
          </a:p>
        </p:txBody>
      </p:sp>
      <p:sp>
        <p:nvSpPr>
          <p:cNvPr id="9" name="圓角矩形 8"/>
          <p:cNvSpPr/>
          <p:nvPr/>
        </p:nvSpPr>
        <p:spPr>
          <a:xfrm>
            <a:off x="7308304" y="692696"/>
            <a:ext cx="1224136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碩二必修及選修</a:t>
            </a:r>
            <a:endParaRPr lang="zh-TW" altLang="en-US" sz="1700" dirty="0"/>
          </a:p>
        </p:txBody>
      </p:sp>
      <p:sp>
        <p:nvSpPr>
          <p:cNvPr id="10" name="圓角矩形 9"/>
          <p:cNvSpPr/>
          <p:nvPr/>
        </p:nvSpPr>
        <p:spPr>
          <a:xfrm>
            <a:off x="3203848" y="1700808"/>
            <a:ext cx="151216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必修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人類分子遺傳學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一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人類分子遺傳學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二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細胞生物學</a:t>
            </a:r>
            <a:endParaRPr lang="en-US" altLang="zh-TW" sz="1000" dirty="0" smtClean="0">
              <a:solidFill>
                <a:srgbClr val="FF0000"/>
              </a:solidFill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7452320" y="4797152"/>
            <a:ext cx="1008112" cy="93610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r>
              <a:rPr lang="en-US" altLang="zh-TW" sz="1000" dirty="0" smtClean="0">
                <a:solidFill>
                  <a:srgbClr val="FFFF00"/>
                </a:solidFill>
              </a:rPr>
              <a:t>【</a:t>
            </a:r>
            <a:r>
              <a:rPr lang="zh-TW" altLang="en-US" sz="1000" dirty="0" smtClean="0">
                <a:solidFill>
                  <a:srgbClr val="FFFF00"/>
                </a:solidFill>
              </a:rPr>
              <a:t>必修</a:t>
            </a:r>
            <a:r>
              <a:rPr lang="en-US" altLang="zh-TW" sz="1000" dirty="0" smtClean="0">
                <a:solidFill>
                  <a:srgbClr val="FFFF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三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四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論文寫作</a:t>
            </a:r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</p:txBody>
      </p:sp>
      <p:cxnSp>
        <p:nvCxnSpPr>
          <p:cNvPr id="25" name="直線單箭頭接點 24"/>
          <p:cNvCxnSpPr/>
          <p:nvPr/>
        </p:nvCxnSpPr>
        <p:spPr>
          <a:xfrm>
            <a:off x="611560" y="3717032"/>
            <a:ext cx="288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155509" y="116632"/>
            <a:ext cx="87369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ea typeface="全真顏體" pitchFamily="49" charset="-120"/>
              </a:rPr>
              <a:t>分子生物暨人類遺傳學系碩士班 課程</a:t>
            </a:r>
            <a:r>
              <a:rPr lang="zh-TW" altLang="en-US" sz="2600" dirty="0" smtClean="0">
                <a:ea typeface="全真顏體" pitchFamily="49" charset="-120"/>
              </a:rPr>
              <a:t>地圖</a:t>
            </a:r>
            <a:r>
              <a:rPr lang="en-US" altLang="zh-TW" sz="2600" dirty="0" smtClean="0">
                <a:ea typeface="全真顏體" pitchFamily="49" charset="-120"/>
              </a:rPr>
              <a:t>(1072</a:t>
            </a:r>
            <a:r>
              <a:rPr lang="zh-TW" altLang="en-US" sz="2600" dirty="0" smtClean="0">
                <a:ea typeface="全真顏體" pitchFamily="49" charset="-120"/>
              </a:rPr>
              <a:t>學期起適用</a:t>
            </a:r>
            <a:r>
              <a:rPr lang="en-US" altLang="zh-TW" sz="2600" dirty="0" smtClean="0">
                <a:ea typeface="全真顏體" pitchFamily="49" charset="-120"/>
              </a:rPr>
              <a:t>)</a:t>
            </a:r>
            <a:endParaRPr lang="zh-TW" altLang="en-US" sz="2600" dirty="0">
              <a:ea typeface="全真顏體" pitchFamily="49" charset="-120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1211648" y="2132856"/>
            <a:ext cx="19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1211648" y="3717032"/>
            <a:ext cx="19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1211648" y="5301208"/>
            <a:ext cx="19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圓角矩形 32"/>
          <p:cNvSpPr/>
          <p:nvPr/>
        </p:nvSpPr>
        <p:spPr>
          <a:xfrm>
            <a:off x="3203848" y="4991020"/>
            <a:ext cx="1584176" cy="7422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必修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一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學術研究倫理</a:t>
            </a:r>
            <a:endParaRPr lang="en-US" altLang="zh-TW" sz="10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二</a:t>
            </a:r>
            <a:r>
              <a:rPr lang="en-US" altLang="zh-TW" sz="1000" dirty="0" smtClean="0"/>
              <a:t>)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4788024" y="1268760"/>
            <a:ext cx="2160240" cy="28803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1</a:t>
            </a:r>
            <a:r>
              <a:rPr lang="zh-TW" altLang="en-US" sz="1000" dirty="0" smtClean="0"/>
              <a:t>：發育生物學特論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雙數學年開設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1</a:t>
            </a:r>
            <a:r>
              <a:rPr lang="zh-TW" altLang="en-US" sz="1000" dirty="0" smtClean="0"/>
              <a:t>：再生醫學</a:t>
            </a:r>
            <a:endParaRPr lang="en-US" altLang="zh-TW" sz="10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1</a:t>
            </a:r>
            <a:r>
              <a:rPr lang="zh-TW" altLang="en-US" sz="1000" dirty="0" smtClean="0"/>
              <a:t>：</a:t>
            </a:r>
            <a:r>
              <a:rPr lang="zh-TW" altLang="en-US" sz="1000" dirty="0" smtClean="0">
                <a:solidFill>
                  <a:schemeClr val="tx1"/>
                </a:solidFill>
              </a:rPr>
              <a:t>幹細胞學特論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/>
              <a:t>學群</a:t>
            </a:r>
            <a:r>
              <a:rPr lang="en-US" altLang="zh-TW" sz="1000" dirty="0"/>
              <a:t>1</a:t>
            </a:r>
            <a:r>
              <a:rPr lang="zh-TW" altLang="en-US" sz="1000" dirty="0" smtClean="0"/>
              <a:t>：細胞凋亡特論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2</a:t>
            </a:r>
            <a:r>
              <a:rPr lang="zh-TW" altLang="en-US" sz="1000" dirty="0" smtClean="0"/>
              <a:t>：訊息傳遞特論</a:t>
            </a:r>
            <a:endParaRPr lang="en-US" altLang="zh-TW" sz="10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2</a:t>
            </a:r>
            <a:r>
              <a:rPr lang="zh-TW" altLang="en-US" sz="1000" dirty="0" smtClean="0"/>
              <a:t>：表觀遺傳學</a:t>
            </a:r>
            <a:endParaRPr lang="en-US" altLang="zh-TW" sz="1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2</a:t>
            </a:r>
            <a:r>
              <a:rPr lang="zh-TW" altLang="en-US" sz="1000" dirty="0" smtClean="0"/>
              <a:t>：分子癌症學</a:t>
            </a:r>
            <a:endParaRPr lang="en-US" altLang="zh-TW" sz="1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3</a:t>
            </a:r>
            <a:r>
              <a:rPr lang="zh-TW" altLang="en-US" sz="1000" dirty="0" smtClean="0"/>
              <a:t>：</a:t>
            </a:r>
            <a:r>
              <a:rPr lang="zh-TW" altLang="en-US" sz="1000" dirty="0" smtClean="0">
                <a:solidFill>
                  <a:schemeClr val="tx1"/>
                </a:solidFill>
              </a:rPr>
              <a:t>模式生物</a:t>
            </a:r>
            <a:endParaRPr lang="en-US" altLang="zh-TW" sz="8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3</a:t>
            </a:r>
            <a:r>
              <a:rPr lang="zh-TW" altLang="en-US" sz="1000" dirty="0" smtClean="0"/>
              <a:t>：臨床分子生物與遺傳學</a:t>
            </a:r>
            <a:endParaRPr lang="en-US" altLang="zh-TW" sz="10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學群</a:t>
            </a:r>
            <a:r>
              <a:rPr lang="en-US" altLang="zh-TW" sz="1000" dirty="0" smtClean="0">
                <a:solidFill>
                  <a:schemeClr val="tx1"/>
                </a:solidFill>
              </a:rPr>
              <a:t>3</a:t>
            </a:r>
            <a:r>
              <a:rPr lang="zh-TW" altLang="en-US" sz="1000" dirty="0" smtClean="0">
                <a:solidFill>
                  <a:schemeClr val="tx1"/>
                </a:solidFill>
              </a:rPr>
              <a:t>：遺傳諮詢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4</a:t>
            </a:r>
            <a:r>
              <a:rPr lang="zh-TW" altLang="en-US" sz="1000" dirty="0" smtClean="0"/>
              <a:t>：精準醫</a:t>
            </a:r>
            <a:r>
              <a:rPr lang="zh-TW" altLang="en-US" sz="1000" dirty="0" smtClean="0">
                <a:solidFill>
                  <a:schemeClr val="tx1"/>
                </a:solidFill>
              </a:rPr>
              <a:t>學</a:t>
            </a:r>
            <a:r>
              <a:rPr lang="en-US" altLang="zh-TW" sz="1000" dirty="0" smtClean="0">
                <a:solidFill>
                  <a:schemeClr val="tx1"/>
                </a:solidFill>
              </a:rPr>
              <a:t>(</a:t>
            </a:r>
            <a:r>
              <a:rPr lang="zh-TW" altLang="en-US" sz="1000" dirty="0" smtClean="0">
                <a:solidFill>
                  <a:schemeClr val="tx1"/>
                </a:solidFill>
              </a:rPr>
              <a:t>一</a:t>
            </a:r>
            <a:r>
              <a:rPr lang="en-US" altLang="zh-TW" sz="1000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4</a:t>
            </a:r>
            <a:r>
              <a:rPr lang="zh-TW" altLang="en-US" sz="1000" dirty="0" smtClean="0"/>
              <a:t>：</a:t>
            </a:r>
            <a:r>
              <a:rPr lang="zh-TW" altLang="en-US" sz="900" dirty="0" smtClean="0"/>
              <a:t>光學及顯微鏡原理與實務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4</a:t>
            </a:r>
            <a:r>
              <a:rPr lang="zh-TW" altLang="en-US" sz="1000" dirty="0" smtClean="0"/>
              <a:t>：生物資訊</a:t>
            </a:r>
            <a:endParaRPr lang="en-US" altLang="zh-TW" sz="10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000" dirty="0"/>
              <a:t>學群</a:t>
            </a:r>
            <a:r>
              <a:rPr lang="en-US" altLang="zh-TW" sz="1000" dirty="0"/>
              <a:t>4</a:t>
            </a:r>
            <a:r>
              <a:rPr lang="zh-TW" altLang="en-US" sz="1000" dirty="0"/>
              <a:t>：精準醫</a:t>
            </a:r>
            <a:r>
              <a:rPr lang="zh-TW" altLang="en-US" sz="1000" dirty="0">
                <a:solidFill>
                  <a:schemeClr val="tx1"/>
                </a:solidFill>
              </a:rPr>
              <a:t>學</a:t>
            </a:r>
            <a:r>
              <a:rPr lang="en-US" altLang="zh-TW" sz="1000" dirty="0" smtClean="0">
                <a:solidFill>
                  <a:schemeClr val="tx1"/>
                </a:solidFill>
              </a:rPr>
              <a:t>(</a:t>
            </a:r>
            <a:r>
              <a:rPr lang="zh-TW" altLang="en-US" sz="1000" dirty="0" smtClean="0">
                <a:solidFill>
                  <a:schemeClr val="tx1"/>
                </a:solidFill>
              </a:rPr>
              <a:t>二</a:t>
            </a:r>
            <a:r>
              <a:rPr lang="en-US" altLang="zh-TW" sz="1000" dirty="0" smtClean="0">
                <a:solidFill>
                  <a:schemeClr val="tx1"/>
                </a:solidFill>
              </a:rPr>
              <a:t>)</a:t>
            </a:r>
            <a:endParaRPr lang="en-US" altLang="zh-TW" sz="10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1000" dirty="0" smtClean="0">
              <a:solidFill>
                <a:schemeClr val="tx1"/>
              </a:solidFill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4716016" y="764704"/>
            <a:ext cx="2232248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碩一學群選修及選修</a:t>
            </a:r>
            <a:endParaRPr lang="zh-TW" altLang="en-US" sz="1700" dirty="0"/>
          </a:p>
        </p:txBody>
      </p:sp>
      <p:sp>
        <p:nvSpPr>
          <p:cNvPr id="32" name="圓角矩形 31"/>
          <p:cNvSpPr/>
          <p:nvPr/>
        </p:nvSpPr>
        <p:spPr>
          <a:xfrm>
            <a:off x="4860032" y="5013176"/>
            <a:ext cx="2088232" cy="7474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選修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生化遺傳學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細胞遺傳學</a:t>
            </a:r>
            <a:r>
              <a:rPr lang="en-US" altLang="zh-TW" sz="1000" dirty="0" smtClean="0">
                <a:solidFill>
                  <a:schemeClr val="tx1"/>
                </a:solidFill>
              </a:rPr>
              <a:t>(</a:t>
            </a:r>
            <a:r>
              <a:rPr lang="zh-TW" altLang="en-US" sz="1000" dirty="0" smtClean="0">
                <a:solidFill>
                  <a:schemeClr val="tx1"/>
                </a:solidFill>
              </a:rPr>
              <a:t>含實驗</a:t>
            </a:r>
            <a:r>
              <a:rPr lang="en-US" altLang="zh-TW" sz="1000" dirty="0" smtClean="0">
                <a:solidFill>
                  <a:schemeClr val="tx1"/>
                </a:solidFill>
              </a:rPr>
              <a:t>)</a:t>
            </a:r>
            <a:r>
              <a:rPr lang="en-US" altLang="zh-TW" sz="1000" dirty="0"/>
              <a:t> (</a:t>
            </a:r>
            <a:r>
              <a:rPr lang="zh-TW" altLang="en-US" sz="1000" dirty="0"/>
              <a:t>雙數學年開設</a:t>
            </a:r>
            <a:r>
              <a:rPr lang="en-US" altLang="zh-TW" sz="1000" dirty="0" smtClean="0"/>
              <a:t>)</a:t>
            </a:r>
            <a:endParaRPr lang="en-US" altLang="zh-TW" sz="1000" dirty="0" smtClean="0">
              <a:solidFill>
                <a:schemeClr val="tx1"/>
              </a:solidFill>
            </a:endParaRPr>
          </a:p>
        </p:txBody>
      </p:sp>
      <p:sp>
        <p:nvSpPr>
          <p:cNvPr id="56" name="向右箭號 55"/>
          <p:cNvSpPr/>
          <p:nvPr/>
        </p:nvSpPr>
        <p:spPr>
          <a:xfrm>
            <a:off x="2483768" y="1988840"/>
            <a:ext cx="72008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向右箭號 56"/>
          <p:cNvSpPr/>
          <p:nvPr/>
        </p:nvSpPr>
        <p:spPr>
          <a:xfrm>
            <a:off x="2483768" y="3573016"/>
            <a:ext cx="21602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向右箭號 57"/>
          <p:cNvSpPr/>
          <p:nvPr/>
        </p:nvSpPr>
        <p:spPr>
          <a:xfrm>
            <a:off x="2483768" y="5157192"/>
            <a:ext cx="72008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圓角矩形 37"/>
          <p:cNvSpPr/>
          <p:nvPr/>
        </p:nvSpPr>
        <p:spPr>
          <a:xfrm>
            <a:off x="8460432" y="2348880"/>
            <a:ext cx="648072" cy="165618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碩士論文</a:t>
            </a:r>
            <a:endParaRPr lang="en-US" altLang="zh-TW" sz="1000" dirty="0" smtClean="0"/>
          </a:p>
          <a:p>
            <a:r>
              <a:rPr lang="en-US" altLang="zh-TW" sz="1000" dirty="0" smtClean="0"/>
              <a:t>(6</a:t>
            </a:r>
            <a:r>
              <a:rPr lang="zh-TW" altLang="en-US" sz="1000" dirty="0" smtClean="0"/>
              <a:t>學分另計，不含在畢業</a:t>
            </a:r>
            <a:r>
              <a:rPr lang="en-US" altLang="zh-TW" sz="1000" dirty="0" smtClean="0"/>
              <a:t>24</a:t>
            </a:r>
            <a:r>
              <a:rPr lang="zh-TW" altLang="en-US" sz="1000" dirty="0" smtClean="0"/>
              <a:t>學分中</a:t>
            </a:r>
            <a:r>
              <a:rPr lang="en-US" altLang="zh-TW" sz="1000" dirty="0" smtClean="0"/>
              <a:t>)</a:t>
            </a:r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</p:txBody>
      </p:sp>
      <p:sp>
        <p:nvSpPr>
          <p:cNvPr id="40" name="向右箭號 39"/>
          <p:cNvSpPr/>
          <p:nvPr/>
        </p:nvSpPr>
        <p:spPr>
          <a:xfrm>
            <a:off x="7092280" y="5157192"/>
            <a:ext cx="3600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向右箭號 45"/>
          <p:cNvSpPr/>
          <p:nvPr/>
        </p:nvSpPr>
        <p:spPr>
          <a:xfrm>
            <a:off x="8172400" y="2996952"/>
            <a:ext cx="288032" cy="8640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60"/>
          <p:cNvSpPr txBox="1"/>
          <p:nvPr/>
        </p:nvSpPr>
        <p:spPr>
          <a:xfrm>
            <a:off x="5564140" y="6453336"/>
            <a:ext cx="3416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107-1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(107/10/25)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分遺系課規會通過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7" name="圓角化對角線角落矩形 36"/>
          <p:cNvSpPr/>
          <p:nvPr/>
        </p:nvSpPr>
        <p:spPr>
          <a:xfrm>
            <a:off x="683568" y="5760640"/>
            <a:ext cx="2016224" cy="1000473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發育及再生醫學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en-US" altLang="zh-TW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                 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動物模式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生物科技及基因醫學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39" name="圓角矩形 38"/>
          <p:cNvSpPr/>
          <p:nvPr/>
        </p:nvSpPr>
        <p:spPr>
          <a:xfrm>
            <a:off x="7452320" y="5805264"/>
            <a:ext cx="1080120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選修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老化生物學</a:t>
            </a:r>
            <a:endParaRPr lang="en-US" altLang="zh-TW" sz="1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51720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升學</a:t>
            </a:r>
            <a:endParaRPr lang="zh-TW" altLang="en-US" sz="1050" dirty="0"/>
          </a:p>
        </p:txBody>
      </p:sp>
      <p:sp>
        <p:nvSpPr>
          <p:cNvPr id="5" name="矩形 4"/>
          <p:cNvSpPr/>
          <p:nvPr/>
        </p:nvSpPr>
        <p:spPr>
          <a:xfrm>
            <a:off x="2843808" y="3212976"/>
            <a:ext cx="25202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分子生物暨人類遺傳學系碩士班</a:t>
            </a:r>
            <a:endParaRPr lang="zh-TW" altLang="en-US" sz="1050" dirty="0"/>
          </a:p>
        </p:txBody>
      </p:sp>
      <p:sp>
        <p:nvSpPr>
          <p:cNvPr id="6" name="矩形 5"/>
          <p:cNvSpPr/>
          <p:nvPr/>
        </p:nvSpPr>
        <p:spPr>
          <a:xfrm>
            <a:off x="5436096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就業</a:t>
            </a:r>
            <a:endParaRPr lang="zh-TW" altLang="en-US" sz="1050" dirty="0"/>
          </a:p>
        </p:txBody>
      </p:sp>
      <p:cxnSp>
        <p:nvCxnSpPr>
          <p:cNvPr id="8" name="直線接點 7"/>
          <p:cNvCxnSpPr/>
          <p:nvPr/>
        </p:nvCxnSpPr>
        <p:spPr>
          <a:xfrm>
            <a:off x="2411760" y="3068960"/>
            <a:ext cx="3384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47565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生醫類</a:t>
            </a:r>
            <a:endParaRPr lang="zh-TW" altLang="en-US" sz="1050" dirty="0"/>
          </a:p>
        </p:txBody>
      </p:sp>
      <p:sp>
        <p:nvSpPr>
          <p:cNvPr id="12" name="矩形 11"/>
          <p:cNvSpPr/>
          <p:nvPr/>
        </p:nvSpPr>
        <p:spPr>
          <a:xfrm>
            <a:off x="2627784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跨領域類</a:t>
            </a:r>
            <a:endParaRPr lang="zh-TW" altLang="en-US" sz="1050" dirty="0"/>
          </a:p>
        </p:txBody>
      </p:sp>
      <p:sp>
        <p:nvSpPr>
          <p:cNvPr id="13" name="矩形 12"/>
          <p:cNvSpPr/>
          <p:nvPr/>
        </p:nvSpPr>
        <p:spPr>
          <a:xfrm>
            <a:off x="1475656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博士班</a:t>
            </a:r>
            <a:endParaRPr lang="zh-TW" altLang="en-US" sz="1050" dirty="0"/>
          </a:p>
        </p:txBody>
      </p:sp>
      <p:sp>
        <p:nvSpPr>
          <p:cNvPr id="14" name="矩形 13"/>
          <p:cNvSpPr/>
          <p:nvPr/>
        </p:nvSpPr>
        <p:spPr>
          <a:xfrm>
            <a:off x="2627784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博士班</a:t>
            </a:r>
            <a:endParaRPr lang="zh-TW" altLang="en-US" sz="1050" dirty="0"/>
          </a:p>
        </p:txBody>
      </p:sp>
      <p:sp>
        <p:nvSpPr>
          <p:cNvPr id="16" name="圓角矩形 15"/>
          <p:cNvSpPr/>
          <p:nvPr/>
        </p:nvSpPr>
        <p:spPr>
          <a:xfrm>
            <a:off x="1619672" y="692696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7" name="圓角矩形 16"/>
          <p:cNvSpPr/>
          <p:nvPr/>
        </p:nvSpPr>
        <p:spPr>
          <a:xfrm>
            <a:off x="2771800" y="692696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8" name="圓角矩形 17"/>
          <p:cNvSpPr/>
          <p:nvPr/>
        </p:nvSpPr>
        <p:spPr>
          <a:xfrm>
            <a:off x="3923928" y="692696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9" name="圓角矩形 18"/>
          <p:cNvSpPr/>
          <p:nvPr/>
        </p:nvSpPr>
        <p:spPr>
          <a:xfrm>
            <a:off x="5004048" y="692696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20" name="圓角矩形 19"/>
          <p:cNvSpPr/>
          <p:nvPr/>
        </p:nvSpPr>
        <p:spPr>
          <a:xfrm>
            <a:off x="6084168" y="69269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5" name="圓角矩形 14"/>
          <p:cNvSpPr/>
          <p:nvPr/>
        </p:nvSpPr>
        <p:spPr>
          <a:xfrm>
            <a:off x="7164288" y="692696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435597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公職</a:t>
            </a:r>
            <a:endParaRPr lang="zh-TW" altLang="en-US" sz="1050" dirty="0"/>
          </a:p>
        </p:txBody>
      </p:sp>
      <p:sp>
        <p:nvSpPr>
          <p:cNvPr id="22" name="矩形 21"/>
          <p:cNvSpPr/>
          <p:nvPr/>
        </p:nvSpPr>
        <p:spPr>
          <a:xfrm>
            <a:off x="377991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國考</a:t>
            </a:r>
            <a:endParaRPr lang="zh-TW" altLang="en-US" sz="1050" dirty="0"/>
          </a:p>
        </p:txBody>
      </p:sp>
      <p:sp>
        <p:nvSpPr>
          <p:cNvPr id="23" name="矩形 22"/>
          <p:cNvSpPr/>
          <p:nvPr/>
        </p:nvSpPr>
        <p:spPr>
          <a:xfrm>
            <a:off x="486003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公部門</a:t>
            </a:r>
            <a:endParaRPr lang="zh-TW" altLang="en-US" sz="1050" dirty="0"/>
          </a:p>
        </p:txBody>
      </p:sp>
      <p:sp>
        <p:nvSpPr>
          <p:cNvPr id="24" name="矩形 23"/>
          <p:cNvSpPr/>
          <p:nvPr/>
        </p:nvSpPr>
        <p:spPr>
          <a:xfrm>
            <a:off x="651621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非公職</a:t>
            </a:r>
            <a:endParaRPr lang="zh-TW" altLang="en-US" sz="1050" dirty="0"/>
          </a:p>
        </p:txBody>
      </p:sp>
      <p:sp>
        <p:nvSpPr>
          <p:cNvPr id="25" name="矩形 24"/>
          <p:cNvSpPr/>
          <p:nvPr/>
        </p:nvSpPr>
        <p:spPr>
          <a:xfrm>
            <a:off x="594015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國營</a:t>
            </a:r>
            <a:endParaRPr lang="zh-TW" altLang="en-US" sz="1050" dirty="0"/>
          </a:p>
        </p:txBody>
      </p:sp>
      <p:sp>
        <p:nvSpPr>
          <p:cNvPr id="26" name="矩形 25"/>
          <p:cNvSpPr/>
          <p:nvPr/>
        </p:nvSpPr>
        <p:spPr>
          <a:xfrm>
            <a:off x="702027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企業</a:t>
            </a:r>
            <a:endParaRPr lang="zh-TW" altLang="en-US" sz="105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547664" y="11663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分子生物暨人類遺傳學系碩士班 畢業生未來出路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31" name="直線單箭頭接點 30"/>
          <p:cNvCxnSpPr>
            <a:endCxn id="4" idx="2"/>
          </p:cNvCxnSpPr>
          <p:nvPr/>
        </p:nvCxnSpPr>
        <p:spPr>
          <a:xfrm flipV="1">
            <a:off x="2411760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V="1">
            <a:off x="5796136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1835696" y="2420888"/>
            <a:ext cx="115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endCxn id="4" idx="0"/>
          </p:cNvCxnSpPr>
          <p:nvPr/>
        </p:nvCxnSpPr>
        <p:spPr>
          <a:xfrm>
            <a:off x="2411760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>
            <a:endCxn id="11" idx="2"/>
          </p:cNvCxnSpPr>
          <p:nvPr/>
        </p:nvCxnSpPr>
        <p:spPr>
          <a:xfrm flipV="1">
            <a:off x="183569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V="1">
            <a:off x="2987824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11" idx="0"/>
            <a:endCxn id="13" idx="2"/>
          </p:cNvCxnSpPr>
          <p:nvPr/>
        </p:nvCxnSpPr>
        <p:spPr>
          <a:xfrm flipV="1">
            <a:off x="1835696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/>
          <p:nvPr/>
        </p:nvCxnSpPr>
        <p:spPr>
          <a:xfrm flipV="1">
            <a:off x="2987824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 flipV="1">
            <a:off x="1835696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 flipV="1">
            <a:off x="2987824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4716016" y="2420888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 flipV="1">
            <a:off x="471601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/>
          <p:nvPr/>
        </p:nvCxnSpPr>
        <p:spPr>
          <a:xfrm flipV="1">
            <a:off x="687625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>
            <a:off x="413995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471601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endCxn id="22" idx="2"/>
          </p:cNvCxnSpPr>
          <p:nvPr/>
        </p:nvCxnSpPr>
        <p:spPr>
          <a:xfrm flipV="1">
            <a:off x="413995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 flipV="1">
            <a:off x="522007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/>
          <p:nvPr/>
        </p:nvCxnSpPr>
        <p:spPr>
          <a:xfrm flipV="1">
            <a:off x="413995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flipV="1">
            <a:off x="522007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單箭頭接點 56"/>
          <p:cNvCxnSpPr/>
          <p:nvPr/>
        </p:nvCxnSpPr>
        <p:spPr>
          <a:xfrm flipV="1">
            <a:off x="630019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 flipV="1">
            <a:off x="738031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>
            <a:off x="5796136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630019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>
            <a:off x="687625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單箭頭接點 61"/>
          <p:cNvCxnSpPr/>
          <p:nvPr/>
        </p:nvCxnSpPr>
        <p:spPr>
          <a:xfrm flipV="1">
            <a:off x="630019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/>
          <p:nvPr/>
        </p:nvCxnSpPr>
        <p:spPr>
          <a:xfrm flipV="1">
            <a:off x="738031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圓角矩形 63"/>
          <p:cNvSpPr/>
          <p:nvPr/>
        </p:nvSpPr>
        <p:spPr>
          <a:xfrm>
            <a:off x="1187624" y="3717032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65" name="圓角矩形 64"/>
          <p:cNvSpPr/>
          <p:nvPr/>
        </p:nvSpPr>
        <p:spPr>
          <a:xfrm>
            <a:off x="1187624" y="4221088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66" name="圓角矩形 65"/>
          <p:cNvSpPr/>
          <p:nvPr/>
        </p:nvSpPr>
        <p:spPr>
          <a:xfrm>
            <a:off x="1187624" y="4725144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67" name="圓角矩形 66"/>
          <p:cNvSpPr/>
          <p:nvPr/>
        </p:nvSpPr>
        <p:spPr>
          <a:xfrm>
            <a:off x="1187624" y="5229200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68" name="圓角矩形 67"/>
          <p:cNvSpPr/>
          <p:nvPr/>
        </p:nvSpPr>
        <p:spPr>
          <a:xfrm>
            <a:off x="1187624" y="573325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69" name="圓角矩形 68"/>
          <p:cNvSpPr/>
          <p:nvPr/>
        </p:nvSpPr>
        <p:spPr>
          <a:xfrm>
            <a:off x="1187624" y="6237312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1664523" y="3717032"/>
            <a:ext cx="442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分子醫學、生物醫學、生物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產業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科技、生物醫學工程</a:t>
            </a:r>
            <a:endParaRPr lang="zh-TW" altLang="en-US" sz="1400" dirty="0"/>
          </a:p>
        </p:txBody>
      </p:sp>
      <p:sp>
        <p:nvSpPr>
          <p:cNvPr id="71" name="文字方塊 70"/>
          <p:cNvSpPr txBox="1"/>
          <p:nvPr/>
        </p:nvSpPr>
        <p:spPr>
          <a:xfrm>
            <a:off x="1661671" y="4221088"/>
            <a:ext cx="251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農業化學、環境工程等研究所</a:t>
            </a:r>
            <a:endParaRPr lang="zh-TW" altLang="en-US" sz="1400" dirty="0"/>
          </a:p>
        </p:txBody>
      </p:sp>
      <p:sp>
        <p:nvSpPr>
          <p:cNvPr id="72" name="文字方塊 71"/>
          <p:cNvSpPr txBox="1"/>
          <p:nvPr/>
        </p:nvSpPr>
        <p:spPr>
          <a:xfrm>
            <a:off x="1663606" y="4725144"/>
            <a:ext cx="4852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醫事類公務人員考試、法務部調查人員考試、地方人員特考</a:t>
            </a:r>
            <a:endParaRPr lang="zh-TW" altLang="en-US" sz="1400" dirty="0"/>
          </a:p>
        </p:txBody>
      </p:sp>
      <p:sp>
        <p:nvSpPr>
          <p:cNvPr id="74" name="文字方塊 73"/>
          <p:cNvSpPr txBox="1"/>
          <p:nvPr/>
        </p:nvSpPr>
        <p:spPr>
          <a:xfrm>
            <a:off x="1662638" y="5733256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台糖、台肥、台鹽、台灣菸酒、中鋼、中油等國營單位</a:t>
            </a:r>
            <a:endParaRPr lang="zh-TW" altLang="en-US" sz="1400" dirty="0"/>
          </a:p>
        </p:txBody>
      </p:sp>
      <p:sp>
        <p:nvSpPr>
          <p:cNvPr id="75" name="文字方塊 74"/>
          <p:cNvSpPr txBox="1"/>
          <p:nvPr/>
        </p:nvSpPr>
        <p:spPr>
          <a:xfrm>
            <a:off x="1665540" y="6237312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生物化學工程師、細胞檢測工程師、製劑研發工程師、臨床研究員</a:t>
            </a:r>
            <a:endParaRPr lang="zh-TW" altLang="en-US" sz="1400" dirty="0"/>
          </a:p>
        </p:txBody>
      </p:sp>
      <p:sp>
        <p:nvSpPr>
          <p:cNvPr id="73" name="文字方塊 72"/>
          <p:cNvSpPr txBox="1"/>
          <p:nvPr/>
        </p:nvSpPr>
        <p:spPr>
          <a:xfrm>
            <a:off x="1663606" y="5229200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中研院、國衛院、工研院、食工所、農試所、生技中心、醫學中心</a:t>
            </a:r>
            <a:endParaRPr lang="zh-TW" altLang="en-US" sz="1400" dirty="0"/>
          </a:p>
        </p:txBody>
      </p:sp>
      <p:cxnSp>
        <p:nvCxnSpPr>
          <p:cNvPr id="82" name="直線接點 81"/>
          <p:cNvCxnSpPr/>
          <p:nvPr/>
        </p:nvCxnSpPr>
        <p:spPr>
          <a:xfrm>
            <a:off x="4139952" y="3068960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477</Words>
  <Application>Microsoft Office PowerPoint</Application>
  <PresentationFormat>如螢幕大小 (4:3)</PresentationFormat>
  <Paragraphs>103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tcu_user</dc:creator>
  <cp:lastModifiedBy>Windows 使用者</cp:lastModifiedBy>
  <cp:revision>81</cp:revision>
  <cp:lastPrinted>2018-04-29T03:16:04Z</cp:lastPrinted>
  <dcterms:created xsi:type="dcterms:W3CDTF">2014-01-07T01:59:40Z</dcterms:created>
  <dcterms:modified xsi:type="dcterms:W3CDTF">2021-12-13T08:20:13Z</dcterms:modified>
</cp:coreProperties>
</file>