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5" r:id="rId3"/>
    <p:sldId id="264" r:id="rId4"/>
    <p:sldId id="260" r:id="rId5"/>
    <p:sldId id="258" r:id="rId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405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411760" y="1124744"/>
            <a:ext cx="1440160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/>
              <a:t>分子醫學與人類遺傳學科技</a:t>
            </a:r>
            <a:r>
              <a:rPr lang="zh-TW" altLang="en-US" sz="900" dirty="0" smtClean="0"/>
              <a:t>新知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07506" y="44624"/>
            <a:ext cx="88569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107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地圖</a:t>
            </a:r>
            <a:r>
              <a:rPr lang="en-US" altLang="zh-TW" sz="20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(1072</a:t>
            </a:r>
            <a:r>
              <a:rPr lang="zh-TW" altLang="en-US" sz="20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學期起適用</a:t>
            </a:r>
            <a:r>
              <a:rPr lang="en-US" altLang="zh-TW" sz="20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)</a:t>
            </a:r>
            <a:endParaRPr lang="zh-TW" altLang="en-US" sz="20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411760" y="2204864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411760" y="3068960"/>
            <a:ext cx="1512168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9" name="圓角化對角線角落矩形 38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/>
              <a:t>：分子癌症</a:t>
            </a:r>
            <a:r>
              <a:rPr lang="zh-TW" altLang="en-US" sz="850" dirty="0" smtClean="0"/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5580112" y="4005064"/>
            <a:ext cx="1656184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</a:t>
            </a:r>
            <a:r>
              <a:rPr lang="zh-TW" altLang="en-US" sz="850" dirty="0" smtClean="0">
                <a:solidFill>
                  <a:schemeClr val="tx1"/>
                </a:solidFill>
              </a:rPr>
              <a:t>遺傳</a:t>
            </a:r>
            <a:r>
              <a:rPr lang="zh-TW" altLang="en-US" sz="850" dirty="0">
                <a:solidFill>
                  <a:schemeClr val="tx1"/>
                </a:solidFill>
              </a:rPr>
              <a:t>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652810" y="5733256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23928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86" name="圓角矩形 85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64" name="圓角矩形 63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107/10/25)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725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2411760" y="1196752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106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圓角矩形 14"/>
          <p:cNvSpPr/>
          <p:nvPr/>
        </p:nvSpPr>
        <p:spPr>
          <a:xfrm>
            <a:off x="2411760" y="2060848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16" name="圓角矩形 15"/>
          <p:cNvSpPr/>
          <p:nvPr/>
        </p:nvSpPr>
        <p:spPr>
          <a:xfrm>
            <a:off x="2411760" y="2996952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17" name="圓角矩形 16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8" name="向右箭號 17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2" name="圓角矩形 21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4139952" y="2312876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4139952" y="2986789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27" name="圓角矩形 26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8" name="圓角矩形 27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0" name="圓角化對角線角落矩形 29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2483768" y="3645024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32" name="圓角矩形 31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4067944" y="3645024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7308304" y="4005064"/>
            <a:ext cx="1728192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/>
              <a:t>：分子癌症</a:t>
            </a:r>
            <a:r>
              <a:rPr lang="zh-TW" altLang="en-US" sz="850" dirty="0" smtClean="0"/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5580112" y="4005064"/>
            <a:ext cx="1656184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652810" y="5805264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>
                <a:solidFill>
                  <a:schemeClr val="tx1"/>
                </a:solidFill>
              </a:rPr>
              <a:t>(1071</a:t>
            </a:r>
            <a:r>
              <a:rPr lang="zh-TW" altLang="en-US" sz="800" dirty="0">
                <a:solidFill>
                  <a:schemeClr val="tx1"/>
                </a:solidFill>
              </a:rPr>
              <a:t>停開</a:t>
            </a:r>
            <a:r>
              <a:rPr lang="en-US" altLang="zh-TW" sz="800" dirty="0">
                <a:solidFill>
                  <a:schemeClr val="tx1"/>
                </a:solidFill>
              </a:rPr>
              <a:t>,</a:t>
            </a:r>
            <a:r>
              <a:rPr lang="zh-TW" altLang="en-US" sz="800" dirty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>
                <a:solidFill>
                  <a:schemeClr val="tx1"/>
                </a:solidFill>
              </a:rPr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3923928" y="4005064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3923928" y="5301209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2339752" y="5517232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2339752" y="4005064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69589" y="6515471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107/10/25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</p:spTree>
    <p:extLst>
      <p:ext uri="{BB962C8B-B14F-4D97-AF65-F5344CB8AC3E}">
        <p14:creationId xmlns:p14="http://schemas.microsoft.com/office/powerpoint/2010/main" val="321413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105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向右箭號 11"/>
          <p:cNvSpPr/>
          <p:nvPr/>
        </p:nvSpPr>
        <p:spPr>
          <a:xfrm>
            <a:off x="2065150" y="1410519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2051720" y="2330878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化對角線角落矩形 14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5536" y="6550223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107/10/25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分遺系課規會議修訂通過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19" name="圓角矩形 18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20" name="圓角矩形 19"/>
          <p:cNvSpPr/>
          <p:nvPr/>
        </p:nvSpPr>
        <p:spPr>
          <a:xfrm>
            <a:off x="4139952" y="1196752"/>
            <a:ext cx="1440160" cy="64807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5724128" y="1196752"/>
            <a:ext cx="1656184" cy="108012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訊息傳遞概論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癌症</a:t>
            </a:r>
            <a:r>
              <a:rPr lang="zh-TW" altLang="en-US" sz="900" dirty="0">
                <a:solidFill>
                  <a:schemeClr val="tx1"/>
                </a:solidFill>
              </a:rPr>
              <a:t>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</a:t>
            </a:r>
            <a:r>
              <a:rPr lang="zh-TW" altLang="en-US" sz="900" dirty="0" smtClean="0">
                <a:solidFill>
                  <a:schemeClr val="tx1"/>
                </a:solidFill>
              </a:rPr>
              <a:t>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5796136" y="2492896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5796136" y="2986788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/>
              <a:t>專題討論</a:t>
            </a:r>
            <a:r>
              <a:rPr lang="en-US" altLang="zh-TW" sz="900" dirty="0"/>
              <a:t>(</a:t>
            </a:r>
            <a:r>
              <a:rPr lang="zh-TW" altLang="en-US" sz="900" dirty="0"/>
              <a:t>一</a:t>
            </a:r>
            <a:r>
              <a:rPr lang="en-US" altLang="zh-TW" sz="900" dirty="0"/>
              <a:t>)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7380312" y="3007115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5724128" y="3645024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26" name="圓角矩形 25"/>
          <p:cNvSpPr/>
          <p:nvPr/>
        </p:nvSpPr>
        <p:spPr>
          <a:xfrm>
            <a:off x="7452320" y="3645024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7308304" y="4005064"/>
            <a:ext cx="1728192" cy="12601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/>
              <a:t>：分子癌症</a:t>
            </a:r>
            <a:r>
              <a:rPr lang="zh-TW" altLang="en-US" sz="850" dirty="0" smtClean="0"/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3</a:t>
            </a:r>
            <a:r>
              <a:rPr lang="zh-TW" altLang="en-US" sz="850" dirty="0"/>
              <a:t>：再生醫學</a:t>
            </a:r>
            <a:r>
              <a:rPr lang="zh-TW" altLang="en-US" sz="850" dirty="0" smtClean="0"/>
              <a:t>概論</a:t>
            </a:r>
            <a:endParaRPr lang="en-US" altLang="zh-TW" sz="85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50" dirty="0" smtClean="0">
                <a:solidFill>
                  <a:schemeClr val="tx1"/>
                </a:solidFill>
              </a:rPr>
              <a:t>分 析</a:t>
            </a:r>
            <a:r>
              <a:rPr lang="zh-TW" altLang="en-US" sz="850" dirty="0">
                <a:solidFill>
                  <a:schemeClr val="tx1"/>
                </a:solidFill>
              </a:rPr>
              <a:t>與</a:t>
            </a:r>
            <a:r>
              <a:rPr lang="zh-TW" altLang="en-US" sz="850" dirty="0" smtClean="0">
                <a:solidFill>
                  <a:schemeClr val="tx1"/>
                </a:solidFill>
              </a:rPr>
              <a:t>發展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產業</a:t>
            </a:r>
            <a:r>
              <a:rPr lang="zh-TW" altLang="en-US" sz="850" dirty="0" smtClean="0">
                <a:solidFill>
                  <a:schemeClr val="tx1"/>
                </a:solidFill>
              </a:rPr>
              <a:t>實習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50" dirty="0" smtClean="0">
                <a:solidFill>
                  <a:schemeClr val="tx1"/>
                </a:solidFill>
              </a:rPr>
              <a:t>實務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7308304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580112" y="4005064"/>
            <a:ext cx="1656184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：轉</a:t>
            </a:r>
            <a:r>
              <a:rPr lang="zh-TW" altLang="en-US" sz="850" dirty="0" smtClean="0"/>
              <a:t>殖生物</a:t>
            </a:r>
            <a:endParaRPr lang="en-US" altLang="zh-TW" sz="850" dirty="0" smtClean="0"/>
          </a:p>
          <a:p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/>
              <a:t>細胞</a:t>
            </a:r>
            <a:r>
              <a:rPr lang="zh-TW" altLang="en-US" sz="850" dirty="0" smtClean="0"/>
              <a:t>遺傳學</a:t>
            </a:r>
            <a:r>
              <a:rPr lang="en-US" altLang="zh-TW" sz="850" dirty="0" smtClean="0"/>
              <a:t>(</a:t>
            </a:r>
            <a:r>
              <a:rPr lang="zh-TW" altLang="en-US" sz="850" dirty="0" smtClean="0"/>
              <a:t>含實驗</a:t>
            </a:r>
            <a:r>
              <a:rPr lang="en-US" altLang="zh-TW" sz="850" dirty="0" smtClean="0"/>
              <a:t>)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/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/>
              <a:t>：實務操作基因型</a:t>
            </a:r>
            <a:r>
              <a:rPr lang="zh-TW" altLang="en-US" sz="850" dirty="0" smtClean="0"/>
              <a:t>鑑 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/>
              <a:t>                定</a:t>
            </a:r>
            <a:r>
              <a:rPr lang="zh-TW" altLang="en-US" sz="850" dirty="0"/>
              <a:t>與突變</a:t>
            </a:r>
            <a:r>
              <a:rPr lang="zh-TW" altLang="en-US" sz="850" dirty="0" smtClean="0"/>
              <a:t>分析</a:t>
            </a:r>
            <a:endParaRPr lang="en-US" altLang="zh-TW" sz="850" dirty="0" smtClean="0"/>
          </a:p>
          <a:p>
            <a:pPr marL="358775" indent="-358775"/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1</a:t>
            </a:r>
            <a:r>
              <a:rPr lang="zh-TW" altLang="en-US" sz="850" dirty="0" smtClean="0">
                <a:solidFill>
                  <a:schemeClr val="tx1"/>
                </a:solidFill>
              </a:rPr>
              <a:t>：遺傳諮詢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1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50" dirty="0" smtClean="0">
                <a:solidFill>
                  <a:schemeClr val="tx1"/>
                </a:solidFill>
              </a:rPr>
              <a:t>： 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/>
              <a:t>學群</a:t>
            </a:r>
            <a:r>
              <a:rPr lang="en-US" altLang="zh-TW" sz="850" dirty="0"/>
              <a:t>1</a:t>
            </a:r>
            <a:r>
              <a:rPr lang="zh-TW" altLang="en-US" sz="850" dirty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分子遺傳學</a:t>
            </a:r>
            <a:endParaRPr lang="en-US" altLang="zh-TW" sz="850" dirty="0">
              <a:solidFill>
                <a:schemeClr val="tx1"/>
              </a:solidFill>
            </a:endParaRPr>
          </a:p>
          <a:p>
            <a:pPr marL="358775" indent="-358775">
              <a:tabLst>
                <a:tab pos="449263" algn="l"/>
              </a:tabLst>
            </a:pPr>
            <a:r>
              <a:rPr lang="zh-TW" altLang="en-US" sz="850" dirty="0" smtClean="0"/>
              <a:t>學群</a:t>
            </a:r>
            <a:r>
              <a:rPr lang="en-US" altLang="zh-TW" sz="850" dirty="0" smtClean="0"/>
              <a:t>2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細胞週期</a:t>
            </a:r>
            <a:r>
              <a:rPr lang="zh-TW" altLang="en-US" sz="850" dirty="0" smtClean="0">
                <a:solidFill>
                  <a:schemeClr val="tx1"/>
                </a:solidFill>
              </a:rPr>
              <a:t>概論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學群</a:t>
            </a:r>
            <a:r>
              <a:rPr lang="en-US" altLang="zh-TW" sz="850" dirty="0" smtClean="0">
                <a:solidFill>
                  <a:schemeClr val="tx1"/>
                </a:solidFill>
              </a:rPr>
              <a:t>4</a:t>
            </a:r>
            <a:r>
              <a:rPr lang="zh-TW" altLang="en-US" sz="850" dirty="0" smtClean="0">
                <a:solidFill>
                  <a:schemeClr val="tx1"/>
                </a:solidFill>
              </a:rPr>
              <a:t>：實務操作生物標記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dirty="0" smtClean="0">
                <a:solidFill>
                  <a:schemeClr val="tx1"/>
                </a:solidFill>
              </a:rPr>
              <a:t>                之偵測與分析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5652810" y="5805263"/>
            <a:ext cx="1511478" cy="8988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神經科學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免疫學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r>
              <a:rPr lang="en-US" altLang="zh-TW" sz="800" dirty="0" smtClean="0">
                <a:solidFill>
                  <a:schemeClr val="tx1"/>
                </a:solidFill>
              </a:rPr>
              <a:t>(1071</a:t>
            </a:r>
            <a:r>
              <a:rPr lang="zh-TW" altLang="en-US" sz="800" dirty="0" smtClean="0">
                <a:solidFill>
                  <a:schemeClr val="tx1"/>
                </a:solidFill>
              </a:rPr>
              <a:t>停開</a:t>
            </a:r>
            <a:r>
              <a:rPr lang="en-US" altLang="zh-TW" sz="800" dirty="0" smtClean="0">
                <a:solidFill>
                  <a:schemeClr val="tx1"/>
                </a:solidFill>
              </a:rPr>
              <a:t>,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139952" y="2276872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139952" y="2950785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4067944" y="3609020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3923928" y="3969060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3923928" y="5265205"/>
            <a:ext cx="1584176" cy="1296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研究基礎概念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倫理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分析化學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含儀器分析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  <a:endParaRPr lang="en-US" altLang="zh-TW" sz="800" dirty="0">
              <a:solidFill>
                <a:schemeClr val="tx1"/>
              </a:solidFill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2627784" y="656692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37" name="圓角矩形 36"/>
          <p:cNvSpPr/>
          <p:nvPr/>
        </p:nvSpPr>
        <p:spPr>
          <a:xfrm>
            <a:off x="2483768" y="1160748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2483768" y="2024844"/>
            <a:ext cx="1512168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9" name="圓角矩形 38"/>
          <p:cNvSpPr/>
          <p:nvPr/>
        </p:nvSpPr>
        <p:spPr>
          <a:xfrm>
            <a:off x="2483768" y="2960948"/>
            <a:ext cx="1512168" cy="4680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分子生物學的歷史</a:t>
            </a:r>
            <a:endParaRPr lang="en-US" altLang="zh-TW" sz="900" dirty="0" smtClean="0"/>
          </a:p>
        </p:txBody>
      </p:sp>
      <p:sp>
        <p:nvSpPr>
          <p:cNvPr id="40" name="圓角矩形 39"/>
          <p:cNvSpPr/>
          <p:nvPr/>
        </p:nvSpPr>
        <p:spPr>
          <a:xfrm>
            <a:off x="2555776" y="3609020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2339752" y="5481228"/>
            <a:ext cx="1511478" cy="104242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普及科學導讀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/>
              <a:t>分子生物暨人類遺傳學生涯</a:t>
            </a:r>
            <a:r>
              <a:rPr lang="zh-TW" altLang="en-US" sz="800" dirty="0" smtClean="0"/>
              <a:t>規劃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普及科學特論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2339752" y="3969060"/>
            <a:ext cx="151216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00" u="sng" dirty="0" smtClean="0"/>
          </a:p>
          <a:p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44" name="圓角化對角線角落矩形 43"/>
          <p:cNvSpPr/>
          <p:nvPr/>
        </p:nvSpPr>
        <p:spPr>
          <a:xfrm>
            <a:off x="408966" y="5567084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畢業前四學群中至少選修二學群共</a:t>
            </a:r>
            <a:r>
              <a:rPr lang="en-US" altLang="zh-TW" sz="1300" dirty="0" smtClean="0">
                <a:solidFill>
                  <a:schemeClr val="bg1"/>
                </a:solidFill>
              </a:rPr>
              <a:t>4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cxnSp>
        <p:nvCxnSpPr>
          <p:cNvPr id="45" name="直線單箭頭接點 4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339752" y="585510"/>
            <a:ext cx="6696744" cy="608385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07505" y="692696"/>
            <a:ext cx="240026" cy="59766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/>
              <a:t>學</a:t>
            </a:r>
            <a:r>
              <a:rPr lang="zh-TW" altLang="en-US" sz="1050" dirty="0" smtClean="0"/>
              <a:t>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/>
              <a:t>培養具備分子生物暨人類遺傳基礎知識及實驗操作能力之人才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611560" y="836712"/>
            <a:ext cx="288032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971601" y="836712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/>
              <a:t>具備分子生物暨人類遺傳基礎知識的能力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971600" y="1988840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/>
              <a:t>具備分子生物暨人類遺傳實驗操作的能力</a:t>
            </a:r>
          </a:p>
        </p:txBody>
      </p:sp>
      <p:sp>
        <p:nvSpPr>
          <p:cNvPr id="14" name="圓角矩形 13"/>
          <p:cNvSpPr/>
          <p:nvPr/>
        </p:nvSpPr>
        <p:spPr>
          <a:xfrm>
            <a:off x="971600" y="29249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/>
              <a:t>具備邏輯思考、分析事理及溝通表達的能力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2555776" y="692696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大一必修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2411760" y="1124744"/>
            <a:ext cx="144016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生物統計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smtClean="0">
                <a:solidFill>
                  <a:schemeClr val="tx1"/>
                </a:solidFill>
              </a:rPr>
              <a:t>遺傳學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395536" y="27089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347531" y="44624"/>
            <a:ext cx="84489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分子生物暨人類遺傳學系學士班</a:t>
            </a:r>
            <a:r>
              <a:rPr lang="en-US" altLang="zh-TW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104</a:t>
            </a:r>
            <a:r>
              <a:rPr lang="zh-TW" altLang="en-US" sz="2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級 課程地圖</a:t>
            </a:r>
            <a:endParaRPr lang="zh-TW" altLang="en-US" sz="2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899592" y="134076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99592" y="2420888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899592" y="3356992"/>
            <a:ext cx="9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圓角矩形 29"/>
          <p:cNvSpPr/>
          <p:nvPr/>
        </p:nvSpPr>
        <p:spPr>
          <a:xfrm>
            <a:off x="2411760" y="2060848"/>
            <a:ext cx="1512168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生物學實習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普通化學實驗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有機化學</a:t>
            </a:r>
            <a:r>
              <a:rPr lang="zh-TW" altLang="en-US" sz="900" dirty="0"/>
              <a:t>實驗</a:t>
            </a:r>
            <a:endParaRPr lang="en-US" altLang="zh-TW" sz="900" dirty="0" smtClean="0"/>
          </a:p>
        </p:txBody>
      </p:sp>
      <p:sp>
        <p:nvSpPr>
          <p:cNvPr id="33" name="圓角矩形 32"/>
          <p:cNvSpPr/>
          <p:nvPr/>
        </p:nvSpPr>
        <p:spPr>
          <a:xfrm>
            <a:off x="2411760" y="2852936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生物英文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</a:t>
            </a:r>
            <a:r>
              <a:rPr lang="zh-TW" altLang="en-US" sz="900" dirty="0"/>
              <a:t>生物學和人類遺傳學的</a:t>
            </a:r>
            <a:r>
              <a:rPr lang="zh-TW" altLang="en-US" sz="900" dirty="0" smtClean="0"/>
              <a:t>歷史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 smtClean="0"/>
              <a:t>分子生物暨人類遺傳學生涯規劃</a:t>
            </a:r>
            <a:endParaRPr lang="en-US" altLang="zh-TW" sz="900" dirty="0" smtClean="0"/>
          </a:p>
          <a:p>
            <a:pPr>
              <a:buFont typeface="Arial" pitchFamily="34" charset="0"/>
              <a:buChar char="•"/>
            </a:pPr>
            <a:endParaRPr lang="en-US" altLang="zh-TW" sz="900" dirty="0" smtClean="0"/>
          </a:p>
        </p:txBody>
      </p:sp>
      <p:sp>
        <p:nvSpPr>
          <p:cNvPr id="35" name="圓角矩形 34"/>
          <p:cNvSpPr/>
          <p:nvPr/>
        </p:nvSpPr>
        <p:spPr>
          <a:xfrm>
            <a:off x="5796137" y="692696"/>
            <a:ext cx="1152129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大三必修</a:t>
            </a:r>
            <a:endParaRPr lang="zh-TW" altLang="en-US" sz="1700" dirty="0"/>
          </a:p>
        </p:txBody>
      </p:sp>
      <p:sp>
        <p:nvSpPr>
          <p:cNvPr id="56" name="向右箭號 55"/>
          <p:cNvSpPr/>
          <p:nvPr/>
        </p:nvSpPr>
        <p:spPr>
          <a:xfrm>
            <a:off x="2051720" y="1196752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051720" y="2276872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051720" y="3212976"/>
            <a:ext cx="288032" cy="21602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4211960" y="692696"/>
            <a:ext cx="1152129" cy="36004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</a:t>
            </a:r>
            <a:r>
              <a:rPr lang="zh-TW" altLang="en-US" sz="1700" dirty="0"/>
              <a:t>二</a:t>
            </a:r>
            <a:r>
              <a:rPr lang="zh-TW" altLang="en-US" sz="1700" dirty="0" smtClean="0"/>
              <a:t>必修</a:t>
            </a:r>
            <a:endParaRPr lang="zh-TW" altLang="en-US" sz="1700" dirty="0"/>
          </a:p>
        </p:txBody>
      </p:sp>
      <p:sp>
        <p:nvSpPr>
          <p:cNvPr id="42" name="圓角矩形 41"/>
          <p:cNvSpPr/>
          <p:nvPr/>
        </p:nvSpPr>
        <p:spPr>
          <a:xfrm>
            <a:off x="4139952" y="1124744"/>
            <a:ext cx="1440160" cy="758728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分析化學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含儀器分析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分子生物學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細胞生物學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4139952" y="2168860"/>
            <a:ext cx="1520552" cy="468052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>
              <a:buFont typeface="Arial" pitchFamily="34" charset="0"/>
              <a:buChar char="•"/>
            </a:pPr>
            <a:r>
              <a:rPr lang="zh-TW" altLang="zh-TW" sz="900" dirty="0" smtClean="0"/>
              <a:t>分子</a:t>
            </a:r>
            <a:r>
              <a:rPr lang="zh-TW" altLang="zh-TW" sz="900" dirty="0"/>
              <a:t>遺傳學原理與</a:t>
            </a:r>
            <a:r>
              <a:rPr lang="zh-TW" altLang="zh-TW" sz="900" dirty="0" smtClean="0"/>
              <a:t>技術</a:t>
            </a:r>
            <a:endParaRPr lang="en-US" altLang="zh-TW" sz="900" dirty="0" smtClean="0"/>
          </a:p>
          <a:p>
            <a:pPr marL="88900" indent="-88900"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生物化學</a:t>
            </a:r>
            <a:r>
              <a:rPr lang="zh-TW" altLang="en-US" sz="900" dirty="0" smtClean="0">
                <a:solidFill>
                  <a:schemeClr val="tx1"/>
                </a:solidFill>
              </a:rPr>
              <a:t>實驗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4139952" y="2852936"/>
            <a:ext cx="1440160" cy="370203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生物科技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5724128" y="1124744"/>
            <a:ext cx="1656184" cy="111612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人類遺傳學概論 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訊息傳遞概論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發育生物學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 smtClean="0">
                <a:solidFill>
                  <a:schemeClr val="tx1"/>
                </a:solidFill>
              </a:rPr>
              <a:t>神經科學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癌症生物學</a:t>
            </a:r>
            <a:r>
              <a:rPr lang="zh-TW" altLang="en-US" sz="900" dirty="0" smtClean="0">
                <a:solidFill>
                  <a:schemeClr val="tx1"/>
                </a:solidFill>
              </a:rPr>
              <a:t>導論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幹</a:t>
            </a:r>
            <a:r>
              <a:rPr lang="zh-TW" altLang="en-US" sz="900" dirty="0" smtClean="0">
                <a:solidFill>
                  <a:schemeClr val="tx1"/>
                </a:solidFill>
              </a:rPr>
              <a:t>細胞學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900" dirty="0">
                <a:solidFill>
                  <a:schemeClr val="tx1"/>
                </a:solidFill>
              </a:rPr>
              <a:t>基因體與蛋白質體學</a:t>
            </a:r>
            <a:endParaRPr lang="en-US" altLang="zh-TW" sz="900" dirty="0" smtClean="0">
              <a:solidFill>
                <a:schemeClr val="tx1"/>
              </a:solidFill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452319" y="692696"/>
            <a:ext cx="1152129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大四必修</a:t>
            </a:r>
            <a:endParaRPr lang="zh-TW" altLang="en-US" sz="1700" dirty="0"/>
          </a:p>
        </p:txBody>
      </p:sp>
      <p:sp>
        <p:nvSpPr>
          <p:cNvPr id="52" name="圓角矩形 51"/>
          <p:cNvSpPr/>
          <p:nvPr/>
        </p:nvSpPr>
        <p:spPr>
          <a:xfrm>
            <a:off x="5796136" y="2348880"/>
            <a:ext cx="1440160" cy="2880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專題研究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三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3" name="圓角矩形 52"/>
          <p:cNvSpPr/>
          <p:nvPr/>
        </p:nvSpPr>
        <p:spPr>
          <a:xfrm>
            <a:off x="5796136" y="2852936"/>
            <a:ext cx="1440160" cy="370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書報導讀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  <a:r>
              <a:rPr lang="zh-TW" altLang="en-US" sz="900" dirty="0" smtClean="0"/>
              <a:t>、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二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55" name="圓角矩形 54"/>
          <p:cNvSpPr/>
          <p:nvPr/>
        </p:nvSpPr>
        <p:spPr>
          <a:xfrm>
            <a:off x="7380312" y="2863099"/>
            <a:ext cx="1440160" cy="349877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zh-TW" altLang="en-US" sz="900" dirty="0" smtClean="0"/>
              <a:t>專題討論</a:t>
            </a:r>
            <a:r>
              <a:rPr lang="en-US" altLang="zh-TW" sz="900" dirty="0" smtClean="0"/>
              <a:t>(</a:t>
            </a:r>
            <a:r>
              <a:rPr lang="zh-TW" altLang="en-US" sz="900" dirty="0" smtClean="0"/>
              <a:t>一</a:t>
            </a:r>
            <a:r>
              <a:rPr lang="en-US" altLang="zh-TW" sz="900" dirty="0" smtClean="0"/>
              <a:t>)</a:t>
            </a:r>
          </a:p>
        </p:txBody>
      </p:sp>
      <p:sp>
        <p:nvSpPr>
          <p:cNvPr id="37" name="圓角化對角線角落矩形 36"/>
          <p:cNvSpPr/>
          <p:nvPr/>
        </p:nvSpPr>
        <p:spPr>
          <a:xfrm>
            <a:off x="408966" y="5495076"/>
            <a:ext cx="1800200" cy="742236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1300" b="1" dirty="0" smtClean="0">
                <a:solidFill>
                  <a:schemeClr val="bg1"/>
                </a:solidFill>
              </a:rPr>
              <a:t>備註：</a:t>
            </a:r>
            <a:r>
              <a:rPr lang="zh-TW" altLang="en-US" sz="1300" dirty="0" smtClean="0">
                <a:solidFill>
                  <a:schemeClr val="bg1"/>
                </a:solidFill>
              </a:rPr>
              <a:t>畢業前四學群中至少選修</a:t>
            </a:r>
            <a:r>
              <a:rPr lang="en-US" altLang="zh-TW" sz="1300" dirty="0" smtClean="0">
                <a:solidFill>
                  <a:schemeClr val="bg1"/>
                </a:solidFill>
              </a:rPr>
              <a:t>8</a:t>
            </a:r>
            <a:r>
              <a:rPr lang="zh-TW" altLang="en-US" sz="1300" dirty="0" smtClean="0">
                <a:solidFill>
                  <a:schemeClr val="bg1"/>
                </a:solidFill>
              </a:rPr>
              <a:t>學分</a:t>
            </a:r>
            <a:endParaRPr lang="zh-TW" altLang="en-US" sz="1300" dirty="0">
              <a:solidFill>
                <a:schemeClr val="bg1"/>
              </a:solidFill>
            </a:endParaRPr>
          </a:p>
        </p:txBody>
      </p:sp>
      <p:sp>
        <p:nvSpPr>
          <p:cNvPr id="39" name="圓角化對角線角落矩形 38"/>
          <p:cNvSpPr/>
          <p:nvPr/>
        </p:nvSpPr>
        <p:spPr>
          <a:xfrm>
            <a:off x="408966" y="4221088"/>
            <a:ext cx="1800200" cy="1224136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人類遺傳疾病及動物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發育及再生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u="sng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底線部份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：學群共有課程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40" name="圓角矩形 39"/>
          <p:cNvSpPr/>
          <p:nvPr/>
        </p:nvSpPr>
        <p:spPr>
          <a:xfrm>
            <a:off x="2483768" y="3717032"/>
            <a:ext cx="1368152" cy="2880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大一選修</a:t>
            </a:r>
            <a:endParaRPr lang="zh-TW" altLang="en-US" sz="1600" b="1" dirty="0"/>
          </a:p>
        </p:txBody>
      </p:sp>
      <p:sp>
        <p:nvSpPr>
          <p:cNvPr id="41" name="圓角矩形 40"/>
          <p:cNvSpPr/>
          <p:nvPr/>
        </p:nvSpPr>
        <p:spPr>
          <a:xfrm>
            <a:off x="5724128" y="3717032"/>
            <a:ext cx="1368152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三選修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067944" y="3717032"/>
            <a:ext cx="1368152" cy="28803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二選修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7452320" y="3717032"/>
            <a:ext cx="1368152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大</a:t>
            </a:r>
            <a:r>
              <a:rPr lang="zh-TW" altLang="en-US" sz="1600" b="1" dirty="0"/>
              <a:t>四選修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7380312" y="4077072"/>
            <a:ext cx="158417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00" dirty="0" smtClean="0"/>
              <a:t>學群</a:t>
            </a:r>
            <a:r>
              <a:rPr lang="en-US" altLang="zh-TW" sz="800" dirty="0" smtClean="0"/>
              <a:t>2</a:t>
            </a:r>
            <a:r>
              <a:rPr lang="zh-TW" altLang="en-US" sz="800" dirty="0"/>
              <a:t>：分子癌症</a:t>
            </a:r>
            <a:r>
              <a:rPr lang="zh-TW" altLang="en-US" sz="800" dirty="0" smtClean="0"/>
              <a:t>概論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r>
              <a:rPr lang="zh-TW" altLang="en-US" sz="800" dirty="0" smtClean="0"/>
              <a:t>學群</a:t>
            </a:r>
            <a:r>
              <a:rPr lang="en-US" altLang="zh-TW" sz="800" dirty="0" smtClean="0"/>
              <a:t>3</a:t>
            </a:r>
            <a:r>
              <a:rPr lang="zh-TW" altLang="en-US" sz="800" dirty="0"/>
              <a:t>：再生醫學</a:t>
            </a:r>
            <a:r>
              <a:rPr lang="zh-TW" altLang="en-US" sz="800" dirty="0" smtClean="0"/>
              <a:t>概論</a:t>
            </a:r>
            <a:endParaRPr lang="en-US" altLang="zh-TW" sz="800" dirty="0" smtClean="0"/>
          </a:p>
          <a:p>
            <a:pPr marL="358775" indent="-358775">
              <a:tabLst>
                <a:tab pos="449263" algn="l"/>
              </a:tabLst>
            </a:pPr>
            <a:r>
              <a:rPr lang="zh-TW" altLang="en-US" sz="800" dirty="0" smtClean="0"/>
              <a:t>學群</a:t>
            </a:r>
            <a:r>
              <a:rPr lang="en-US" altLang="zh-TW" sz="800" dirty="0" smtClean="0"/>
              <a:t>4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生醫遺傳產業職涯</a:t>
            </a:r>
            <a:r>
              <a:rPr lang="zh-TW" altLang="en-US" sz="800" dirty="0" smtClean="0">
                <a:solidFill>
                  <a:schemeClr val="tx1"/>
                </a:solidFill>
              </a:rPr>
              <a:t>分析</a:t>
            </a:r>
            <a:r>
              <a:rPr lang="zh-TW" altLang="en-US" sz="800" dirty="0">
                <a:solidFill>
                  <a:schemeClr val="tx1"/>
                </a:solidFill>
              </a:rPr>
              <a:t>與</a:t>
            </a:r>
            <a:r>
              <a:rPr lang="zh-TW" altLang="en-US" sz="800" dirty="0" smtClean="0">
                <a:solidFill>
                  <a:schemeClr val="tx1"/>
                </a:solidFill>
              </a:rPr>
              <a:t>發展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00" dirty="0"/>
              <a:t>學群</a:t>
            </a:r>
            <a:r>
              <a:rPr lang="en-US" altLang="zh-TW" sz="800" dirty="0"/>
              <a:t>4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產業</a:t>
            </a:r>
            <a:r>
              <a:rPr lang="zh-TW" altLang="en-US" sz="800" dirty="0" smtClean="0">
                <a:solidFill>
                  <a:schemeClr val="tx1"/>
                </a:solidFill>
              </a:rPr>
              <a:t>實習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/>
              <a:t>學群</a:t>
            </a:r>
            <a:r>
              <a:rPr lang="en-US" altLang="zh-TW" sz="800" dirty="0"/>
              <a:t>4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奈米醫學原理與</a:t>
            </a:r>
            <a:r>
              <a:rPr lang="zh-TW" altLang="en-US" sz="800" dirty="0" smtClean="0">
                <a:solidFill>
                  <a:schemeClr val="tx1"/>
                </a:solidFill>
              </a:rPr>
              <a:t>實務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7380312" y="5661248"/>
            <a:ext cx="15114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演化</a:t>
            </a:r>
            <a:r>
              <a:rPr lang="zh-TW" altLang="en-US" sz="800" dirty="0" smtClean="0">
                <a:solidFill>
                  <a:schemeClr val="tx1"/>
                </a:solidFill>
              </a:rPr>
              <a:t>學 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雙數學年開設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五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1" name="圓角矩形 50"/>
          <p:cNvSpPr/>
          <p:nvPr/>
        </p:nvSpPr>
        <p:spPr>
          <a:xfrm>
            <a:off x="5702320" y="4077072"/>
            <a:ext cx="1605984" cy="17891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361950" indent="-361950"/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/>
              <a:t>：轉</a:t>
            </a:r>
            <a:r>
              <a:rPr lang="zh-TW" altLang="en-US" sz="800" dirty="0" smtClean="0"/>
              <a:t>殖</a:t>
            </a:r>
            <a:r>
              <a:rPr lang="zh-TW" altLang="en-US" sz="800" dirty="0"/>
              <a:t>生</a:t>
            </a:r>
            <a:r>
              <a:rPr lang="zh-TW" altLang="en-US" sz="800" dirty="0" smtClean="0"/>
              <a:t>物</a:t>
            </a:r>
            <a:endParaRPr lang="en-US" altLang="zh-TW" sz="800" dirty="0" smtClean="0"/>
          </a:p>
          <a:p>
            <a:pPr marL="361950" indent="-361950"/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 smtClean="0"/>
              <a:t>：</a:t>
            </a:r>
            <a:r>
              <a:rPr lang="zh-TW" altLang="en-US" sz="800" dirty="0"/>
              <a:t>細胞遺傳學</a:t>
            </a:r>
            <a:r>
              <a:rPr lang="en-US" altLang="zh-TW" sz="800" dirty="0"/>
              <a:t>(</a:t>
            </a:r>
            <a:r>
              <a:rPr lang="zh-TW" altLang="en-US" sz="800" dirty="0"/>
              <a:t>含實驗</a:t>
            </a:r>
            <a:r>
              <a:rPr lang="en-US" altLang="zh-TW" sz="800" dirty="0"/>
              <a:t>)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/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/>
              <a:t>：實務操作基因型</a:t>
            </a:r>
            <a:r>
              <a:rPr lang="zh-TW" altLang="en-US" sz="800" dirty="0" smtClean="0"/>
              <a:t>鑑 </a:t>
            </a:r>
            <a:endParaRPr lang="en-US" altLang="zh-TW" sz="800" dirty="0" smtClean="0"/>
          </a:p>
          <a:p>
            <a:pPr marL="361950" indent="-361950"/>
            <a:r>
              <a:rPr lang="zh-TW" altLang="en-US" sz="800" dirty="0" smtClean="0"/>
              <a:t>                 定</a:t>
            </a:r>
            <a:r>
              <a:rPr lang="zh-TW" altLang="en-US" sz="800" dirty="0"/>
              <a:t>與突變</a:t>
            </a:r>
            <a:r>
              <a:rPr lang="zh-TW" altLang="en-US" sz="800" dirty="0" smtClean="0"/>
              <a:t>分析</a:t>
            </a:r>
            <a:endParaRPr lang="en-US" altLang="zh-TW" sz="800" dirty="0" smtClean="0"/>
          </a:p>
          <a:p>
            <a:pPr marL="361950" indent="-361950"/>
            <a:r>
              <a:rPr lang="zh-TW" altLang="en-US" sz="800" dirty="0" smtClean="0">
                <a:solidFill>
                  <a:schemeClr val="tx1"/>
                </a:solidFill>
              </a:rPr>
              <a:t>學群</a:t>
            </a:r>
            <a:r>
              <a:rPr lang="en-US" altLang="zh-TW" sz="800" dirty="0" smtClean="0">
                <a:solidFill>
                  <a:schemeClr val="tx1"/>
                </a:solidFill>
              </a:rPr>
              <a:t>1</a:t>
            </a:r>
            <a:r>
              <a:rPr lang="zh-TW" altLang="en-US" sz="800" dirty="0" smtClean="0">
                <a:solidFill>
                  <a:schemeClr val="tx1"/>
                </a:solidFill>
              </a:rPr>
              <a:t>：遺傳諮詢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 smtClean="0"/>
              <a:t>學群</a:t>
            </a:r>
            <a:r>
              <a:rPr lang="en-US" altLang="zh-TW" sz="800" dirty="0" smtClean="0"/>
              <a:t>1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實務操作模式生物</a:t>
            </a:r>
            <a:r>
              <a:rPr lang="zh-TW" altLang="en-US" sz="800" dirty="0" smtClean="0">
                <a:solidFill>
                  <a:schemeClr val="tx1"/>
                </a:solidFill>
              </a:rPr>
              <a:t>： 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 smtClean="0">
                <a:solidFill>
                  <a:schemeClr val="tx1"/>
                </a:solidFill>
              </a:rPr>
              <a:t>                小鼠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 smtClean="0"/>
              <a:t>學群</a:t>
            </a:r>
            <a:r>
              <a:rPr lang="en-US" altLang="zh-TW" sz="800" dirty="0" smtClean="0"/>
              <a:t>2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細胞週期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9263" algn="l"/>
              </a:tabLst>
            </a:pPr>
            <a:r>
              <a:rPr lang="zh-TW" altLang="en-US" sz="800" dirty="0"/>
              <a:t>學</a:t>
            </a:r>
            <a:r>
              <a:rPr lang="zh-TW" altLang="en-US" sz="800" dirty="0" smtClean="0"/>
              <a:t>群</a:t>
            </a:r>
            <a:r>
              <a:rPr lang="en-US" altLang="zh-TW" sz="800" dirty="0" smtClean="0"/>
              <a:t>3</a:t>
            </a:r>
            <a:r>
              <a:rPr lang="zh-TW" altLang="en-US" sz="800" dirty="0" smtClean="0"/>
              <a:t>：</a:t>
            </a:r>
            <a:r>
              <a:rPr lang="zh-TW" altLang="en-US" sz="800" dirty="0">
                <a:solidFill>
                  <a:schemeClr val="tx1"/>
                </a:solidFill>
              </a:rPr>
              <a:t>分子發育</a:t>
            </a:r>
            <a:r>
              <a:rPr lang="zh-TW" altLang="en-US" sz="800" dirty="0" smtClean="0">
                <a:solidFill>
                  <a:schemeClr val="tx1"/>
                </a:solidFill>
              </a:rPr>
              <a:t>遺傳學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361950" indent="-361950">
              <a:tabLst>
                <a:tab pos="447675" algn="l"/>
              </a:tabLst>
            </a:pPr>
            <a:r>
              <a:rPr lang="zh-TW" altLang="en-US" sz="800" dirty="0" smtClean="0">
                <a:solidFill>
                  <a:schemeClr val="tx1"/>
                </a:solidFill>
              </a:rPr>
              <a:t>學群</a:t>
            </a:r>
            <a:r>
              <a:rPr lang="en-US" altLang="zh-TW" sz="800" dirty="0" smtClean="0">
                <a:solidFill>
                  <a:schemeClr val="tx1"/>
                </a:solidFill>
              </a:rPr>
              <a:t>4</a:t>
            </a:r>
            <a:r>
              <a:rPr lang="zh-TW" altLang="en-US" sz="800" dirty="0" smtClean="0">
                <a:solidFill>
                  <a:schemeClr val="tx1"/>
                </a:solidFill>
              </a:rPr>
              <a:t>：實務操作生物標記之偵測與分析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724128" y="5985284"/>
            <a:ext cx="1511478" cy="6840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免疫</a:t>
            </a:r>
            <a:r>
              <a:rPr lang="zh-TW" altLang="en-US" sz="800" dirty="0" smtClean="0">
                <a:solidFill>
                  <a:schemeClr val="tx1"/>
                </a:solidFill>
              </a:rPr>
              <a:t>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細胞培養</a:t>
            </a:r>
            <a:r>
              <a:rPr lang="zh-TW" altLang="en-US" sz="800" dirty="0" smtClean="0">
                <a:solidFill>
                  <a:schemeClr val="tx1"/>
                </a:solidFill>
              </a:rPr>
              <a:t>技術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專題</a:t>
            </a:r>
            <a:r>
              <a:rPr lang="zh-TW" altLang="en-US" sz="800" dirty="0">
                <a:solidFill>
                  <a:schemeClr val="tx1"/>
                </a:solidFill>
              </a:rPr>
              <a:t>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四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老化醫學</a:t>
            </a:r>
            <a:r>
              <a:rPr lang="zh-TW" altLang="en-US" sz="800" dirty="0" smtClean="0">
                <a:solidFill>
                  <a:schemeClr val="tx1"/>
                </a:solidFill>
              </a:rPr>
              <a:t>概論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59" name="圓角矩形 58"/>
          <p:cNvSpPr/>
          <p:nvPr/>
        </p:nvSpPr>
        <p:spPr>
          <a:xfrm>
            <a:off x="3995936" y="4077072"/>
            <a:ext cx="1584176" cy="6840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zh-TW" altLang="en-US" sz="850" dirty="0" smtClean="0"/>
              <a:t>學</a:t>
            </a:r>
            <a:r>
              <a:rPr lang="zh-TW" altLang="en-US" sz="850" dirty="0"/>
              <a:t>群</a:t>
            </a:r>
            <a:r>
              <a:rPr lang="en-US" altLang="zh-TW" sz="850" dirty="0"/>
              <a:t>4</a:t>
            </a:r>
            <a:r>
              <a:rPr lang="zh-TW" altLang="en-US" sz="850" dirty="0" smtClean="0"/>
              <a:t>：</a:t>
            </a:r>
            <a:r>
              <a:rPr lang="zh-TW" altLang="en-US" sz="850" dirty="0">
                <a:solidFill>
                  <a:schemeClr val="tx1"/>
                </a:solidFill>
              </a:rPr>
              <a:t>應用生物資訊</a:t>
            </a:r>
            <a:r>
              <a:rPr lang="zh-TW" altLang="en-US" sz="850" dirty="0" smtClean="0">
                <a:solidFill>
                  <a:schemeClr val="tx1"/>
                </a:solidFill>
              </a:rPr>
              <a:t>學</a:t>
            </a:r>
            <a:endParaRPr lang="en-US" altLang="zh-TW" sz="850" dirty="0" smtClean="0">
              <a:solidFill>
                <a:schemeClr val="tx1"/>
              </a:solidFill>
            </a:endParaRPr>
          </a:p>
          <a:p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00" u="sng" dirty="0" smtClean="0"/>
              <a:t>應用合成生物學</a:t>
            </a:r>
            <a:r>
              <a:rPr lang="en-US" altLang="zh-TW" sz="800" u="sng" dirty="0" smtClean="0"/>
              <a:t>(</a:t>
            </a:r>
            <a:r>
              <a:rPr lang="zh-TW" altLang="en-US" sz="800" u="sng" dirty="0" smtClean="0"/>
              <a:t>一</a:t>
            </a:r>
            <a:r>
              <a:rPr lang="en-US" altLang="zh-TW" sz="800" u="sng" dirty="0" smtClean="0"/>
              <a:t>)</a:t>
            </a:r>
            <a:endParaRPr lang="en-US" altLang="zh-TW" sz="800" u="sng" dirty="0" smtClean="0">
              <a:solidFill>
                <a:schemeClr val="tx1"/>
              </a:solidFill>
            </a:endParaRPr>
          </a:p>
          <a:p>
            <a:pPr>
              <a:tabLst>
                <a:tab pos="449263" algn="l"/>
              </a:tabLst>
            </a:pPr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2,4</a:t>
            </a:r>
            <a:r>
              <a:rPr lang="zh-TW" altLang="en-US" sz="850" u="sng" dirty="0" smtClean="0"/>
              <a:t>：</a:t>
            </a:r>
            <a:r>
              <a:rPr lang="zh-TW" altLang="en-US" sz="850" u="sng" dirty="0">
                <a:solidFill>
                  <a:schemeClr val="tx1"/>
                </a:solidFill>
              </a:rPr>
              <a:t>遺傳工程</a:t>
            </a:r>
            <a:r>
              <a:rPr lang="zh-TW" altLang="en-US" sz="850" u="sng" dirty="0" smtClean="0">
                <a:solidFill>
                  <a:schemeClr val="tx1"/>
                </a:solidFill>
              </a:rPr>
              <a:t>技術</a:t>
            </a:r>
            <a:endParaRPr lang="en-US" altLang="zh-TW" sz="850" u="sng" dirty="0" smtClean="0">
              <a:solidFill>
                <a:schemeClr val="tx1"/>
              </a:solidFill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3995936" y="5373216"/>
            <a:ext cx="1584176" cy="12241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基礎研究概念</a:t>
            </a:r>
            <a:r>
              <a:rPr lang="zh-TW" altLang="en-US" sz="800" dirty="0">
                <a:solidFill>
                  <a:schemeClr val="tx1"/>
                </a:solidFill>
              </a:rPr>
              <a:t>與倫理</a:t>
            </a:r>
            <a:endParaRPr lang="en-US" altLang="zh-TW" sz="800" dirty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基礎微生物學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一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分子人類學</a:t>
            </a:r>
            <a:r>
              <a:rPr lang="en-US" altLang="zh-TW" sz="800" dirty="0" smtClean="0">
                <a:solidFill>
                  <a:schemeClr val="tx1"/>
                </a:solidFill>
              </a:rPr>
              <a:t>(</a:t>
            </a:r>
            <a:r>
              <a:rPr lang="zh-TW" altLang="en-US" sz="800" dirty="0" smtClean="0">
                <a:solidFill>
                  <a:schemeClr val="tx1"/>
                </a:solidFill>
              </a:rPr>
              <a:t>單數學年開設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實驗室導航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生理學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>
                <a:solidFill>
                  <a:schemeClr val="tx1"/>
                </a:solidFill>
              </a:rPr>
              <a:t>專題研究</a:t>
            </a:r>
            <a:r>
              <a:rPr lang="en-US" altLang="zh-TW" sz="800" dirty="0">
                <a:solidFill>
                  <a:schemeClr val="tx1"/>
                </a:solidFill>
              </a:rPr>
              <a:t>(</a:t>
            </a:r>
            <a:r>
              <a:rPr lang="zh-TW" altLang="en-US" sz="800" dirty="0">
                <a:solidFill>
                  <a:schemeClr val="tx1"/>
                </a:solidFill>
              </a:rPr>
              <a:t>二</a:t>
            </a:r>
            <a:r>
              <a:rPr lang="en-US" altLang="zh-TW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" name="圓角矩形 61"/>
          <p:cNvSpPr/>
          <p:nvPr/>
        </p:nvSpPr>
        <p:spPr>
          <a:xfrm>
            <a:off x="2411760" y="5877272"/>
            <a:ext cx="1511478" cy="6823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00" dirty="0" smtClean="0">
                <a:solidFill>
                  <a:srgbClr val="FF0000"/>
                </a:solidFill>
              </a:rPr>
              <a:t>【</a:t>
            </a:r>
            <a:r>
              <a:rPr lang="zh-TW" altLang="en-US" sz="800" dirty="0" smtClean="0">
                <a:solidFill>
                  <a:srgbClr val="FF0000"/>
                </a:solidFill>
              </a:rPr>
              <a:t>選修</a:t>
            </a:r>
            <a:r>
              <a:rPr lang="en-US" altLang="zh-TW" sz="800" dirty="0" smtClean="0">
                <a:solidFill>
                  <a:srgbClr val="FF0000"/>
                </a:solidFill>
              </a:rPr>
              <a:t>】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微積分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人類</a:t>
            </a:r>
            <a:r>
              <a:rPr lang="zh-TW" altLang="en-US" sz="800" dirty="0">
                <a:solidFill>
                  <a:schemeClr val="tx1"/>
                </a:solidFill>
              </a:rPr>
              <a:t>遺傳學發展</a:t>
            </a:r>
            <a:r>
              <a:rPr lang="zh-TW" altLang="en-US" sz="800" dirty="0" smtClean="0">
                <a:solidFill>
                  <a:schemeClr val="tx1"/>
                </a:solidFill>
              </a:rPr>
              <a:t>史</a:t>
            </a:r>
            <a:endParaRPr lang="en-US" altLang="zh-TW" sz="800" dirty="0" smtClean="0">
              <a:solidFill>
                <a:schemeClr val="tx1"/>
              </a:solidFill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zh-TW" altLang="en-US" sz="800" dirty="0" smtClean="0">
                <a:solidFill>
                  <a:schemeClr val="tx1"/>
                </a:solidFill>
              </a:rPr>
              <a:t>普通物理學</a:t>
            </a:r>
            <a:endParaRPr lang="en-US" altLang="zh-TW" sz="800" dirty="0" smtClean="0">
              <a:solidFill>
                <a:schemeClr val="tx1"/>
              </a:solidFill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2411760" y="4077072"/>
            <a:ext cx="1512168" cy="3420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850" dirty="0" smtClean="0">
                <a:solidFill>
                  <a:srgbClr val="FF0000"/>
                </a:solidFill>
              </a:rPr>
              <a:t>【</a:t>
            </a:r>
            <a:r>
              <a:rPr lang="zh-TW" altLang="en-US" sz="85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850" dirty="0" smtClean="0">
                <a:solidFill>
                  <a:srgbClr val="FF0000"/>
                </a:solidFill>
              </a:rPr>
              <a:t>】</a:t>
            </a:r>
          </a:p>
          <a:p>
            <a:pPr marL="447675" indent="-447675"/>
            <a:r>
              <a:rPr lang="zh-TW" altLang="en-US" sz="850" u="sng" dirty="0" smtClean="0"/>
              <a:t>學群</a:t>
            </a:r>
            <a:r>
              <a:rPr lang="en-US" altLang="zh-TW" sz="850" u="sng" dirty="0" smtClean="0"/>
              <a:t>1,3</a:t>
            </a:r>
            <a:r>
              <a:rPr lang="zh-TW" altLang="en-US" sz="850" u="sng" dirty="0" smtClean="0"/>
              <a:t>：</a:t>
            </a:r>
            <a:r>
              <a:rPr lang="zh-TW" altLang="en-US" sz="800" u="sng" dirty="0"/>
              <a:t>遺傳學技術含</a:t>
            </a:r>
            <a:r>
              <a:rPr lang="zh-TW" altLang="en-US" sz="800" u="sng" dirty="0" smtClean="0"/>
              <a:t>實驗</a:t>
            </a:r>
            <a:endParaRPr lang="en-US" altLang="zh-TW" sz="850" dirty="0" smtClean="0">
              <a:solidFill>
                <a:schemeClr val="tx1"/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395536" y="6550223"/>
            <a:ext cx="4044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(107/10/25)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分遺系課規會議修訂通過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分子生物暨人類遺傳學系學士班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339752" y="1304764"/>
            <a:ext cx="1296144" cy="3960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碩士班、</a:t>
            </a:r>
            <a:r>
              <a:rPr lang="en-US" altLang="zh-TW" sz="1050" dirty="0" smtClean="0"/>
              <a:t/>
            </a:r>
            <a:br>
              <a:rPr lang="en-US" altLang="zh-TW" sz="1050" dirty="0" smtClean="0"/>
            </a:br>
            <a:r>
              <a:rPr lang="zh-TW" altLang="en-US" sz="1050" dirty="0" smtClean="0"/>
              <a:t>學士後學程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分子生物暨人類遺傳學系學士班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664804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73351"/>
            <a:ext cx="6472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專利研究所、農業化學、環境工程等研究所、學士後中、西醫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2172</Words>
  <Application>Microsoft Office PowerPoint</Application>
  <PresentationFormat>如螢幕大小 (4:3)</PresentationFormat>
  <Paragraphs>450</Paragraphs>
  <Slides>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131</cp:revision>
  <cp:lastPrinted>2018-04-29T06:00:35Z</cp:lastPrinted>
  <dcterms:created xsi:type="dcterms:W3CDTF">2014-01-07T01:59:40Z</dcterms:created>
  <dcterms:modified xsi:type="dcterms:W3CDTF">2021-12-13T08:19:11Z</dcterms:modified>
</cp:coreProperties>
</file>